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58" r:id="rId6"/>
    <p:sldId id="260" r:id="rId7"/>
    <p:sldId id="280" r:id="rId8"/>
    <p:sldId id="259" r:id="rId9"/>
    <p:sldId id="262" r:id="rId10"/>
    <p:sldId id="261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63" r:id="rId23"/>
    <p:sldId id="264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CF3D-4FEC-4139-833B-821573599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0370C-04AD-4494-95E8-F5485E784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CB483-3AD2-4548-83CE-ADF3E1CF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A0137-3500-430F-BD31-FB88B710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4309-7562-493D-A0D4-C4D4A221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2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B572-A1CD-4E4F-9892-5C6579C6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F1F54-2EE4-4610-958E-A4300BA1E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FA54-58DA-4B33-A696-9F6FE0B6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26115-E0FC-42A5-ABC9-D580A3BE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03059-D1BB-4E59-92D5-2FFFF21D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0567D-2EAD-489C-A2E6-BB4F283A8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ACE11-F40C-433C-B048-FF2DA5688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8718D-52DF-470F-A398-079CF8F4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E1086-9C20-47DE-A4F5-39A5A469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72EB-FC74-4558-8823-5C7A5550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72FA-1746-42F4-AE33-70680747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7EA9-A8C3-436A-ADB0-677DF0BA2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F7D0-AE96-46CF-AB81-6596D9BD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64DD9-53E6-4145-9EA7-CA7FD281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C941-27AE-4B52-9BAF-0F93E189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85616-DF42-4D70-9DD3-0F3941189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54A5D-CCDD-470C-8CB1-E26E76CCF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2809-179D-470D-8DE9-CDA4AB1E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F6367-BD48-4B17-9EBA-404C8B2B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E58C-40FB-4B98-BB53-BB66F327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4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7948-CCEB-46C9-B035-80D4A319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EB811-07AB-4777-A1D4-63F4D245D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C7ED0-1864-4836-AA63-8972A197C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C3E08-22F3-4768-B993-EBEFDCDD0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76CA0-1B5A-481C-A4ED-DD6FE0DA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0CCC1-1217-4E85-A8A6-54BF6640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8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EA5D-5653-4465-8D46-B06ED018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FCF70-1AD0-414C-80AA-4D1390A42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132B1-86A5-43BE-95CC-A85900B07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9638A-230D-49A3-9D81-6F9745897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0C285-040E-4CB0-A9CC-451CB74F2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13587-8834-4588-89F9-57941C7A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20C6C-7754-4A4D-8059-A00D8659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00C6A-1A1B-4693-9390-EDFB9EE4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2BFC-F26F-4557-9682-858DCED6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71B6B-3690-43AA-A87E-A2ED38B1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7B524-EEB1-4B10-BA98-E805478D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CD3C1-0561-4FF2-A065-8236500C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6AE0F-171D-4B63-B710-77753ACC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3299F-F677-4782-BA90-DB048DCF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1C70-DB60-4968-B1ED-D33657AC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4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C4B9-A805-462C-9275-79DBCC7E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8A8-CC6A-4759-AC38-ED50DEAF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3466F-B59C-4E6C-BFA2-B29546092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99535-940F-4250-B02C-2FF23964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43949-CCDC-4159-8FF1-3B04C6A93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7E696-E3A2-423F-9FBB-D630DCBC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6E4D-72FF-4F81-AAC9-60C1C288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4B91F-66B0-4A0B-8B5B-50F5B132E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7A09A-AEBC-4486-88AB-07A5974C2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6B280-0F32-4A7D-A859-013688E5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0CD0F-76CD-4640-BAFE-7E0F71353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3D849-2360-48AD-872C-96A646D2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A771C-13A3-4845-BB03-DD3A3519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EFE89-0C24-4C20-B38D-89CB573A3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57EFA-358F-443A-BD64-04A6AB150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736E-A741-4D82-A929-2C66C19C69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46A5A-4678-4283-BAB0-3FE095D10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CD13D-1985-43B6-A7A0-A64C741B5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9B55A-DFC9-4622-B2E7-F7A69FB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svg"/><Relationship Id="rId7" Type="http://schemas.openxmlformats.org/officeDocument/2006/relationships/image" Target="../media/image2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0D7B-E9B2-48AA-8B6C-3E9B03F98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Genomic Random Interval</a:t>
            </a:r>
            <a:br>
              <a:rPr lang="en-US" dirty="0"/>
            </a:br>
            <a:r>
              <a:rPr lang="en-US" dirty="0"/>
              <a:t>version 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17B1B-1089-4853-B751-C41D3AA7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 Pounds</a:t>
            </a:r>
          </a:p>
          <a:p>
            <a:r>
              <a:rPr lang="en-US" dirty="0"/>
              <a:t>October 5 &amp; 7, 2022</a:t>
            </a:r>
          </a:p>
        </p:txBody>
      </p:sp>
    </p:spTree>
    <p:extLst>
      <p:ext uri="{BB962C8B-B14F-4D97-AF65-F5344CB8AC3E}">
        <p14:creationId xmlns:p14="http://schemas.microsoft.com/office/powerpoint/2010/main" val="169853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screenshot, different&#10;&#10;Description automatically generated">
            <a:extLst>
              <a:ext uri="{FF2B5EF4-FFF2-40B4-BE49-F238E27FC236}">
                <a16:creationId xmlns:a16="http://schemas.microsoft.com/office/drawing/2014/main" id="{D146B808-F7E8-4FEF-A127-CADF89B6B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9349"/>
            <a:ext cx="11548997" cy="78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1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1E1A9298-4266-43F4-ADE3-92072736E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9" y="742575"/>
            <a:ext cx="10688542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6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424A-71D9-4157-A04C-6B33E8C6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Constellation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8D47-40A5-4E6C-B147-D68507D63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genes may not be significantly affected by any one particular type of lesion.</a:t>
            </a:r>
          </a:p>
          <a:p>
            <a:endParaRPr lang="en-US" dirty="0"/>
          </a:p>
          <a:p>
            <a:r>
              <a:rPr lang="en-US" dirty="0"/>
              <a:t>But some genes may have an interesting cumulative pattern of being affected by two or more types of lesions, such as gain and mutation.</a:t>
            </a:r>
          </a:p>
          <a:p>
            <a:endParaRPr lang="en-US" dirty="0"/>
          </a:p>
          <a:p>
            <a:r>
              <a:rPr lang="en-US" dirty="0"/>
              <a:t>The constellation test evaluates whether a gene is significantly affected by at least k types of lesions.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9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g.freepik.com/premium-vector/zodiac-constella...">
            <a:extLst>
              <a:ext uri="{FF2B5EF4-FFF2-40B4-BE49-F238E27FC236}">
                <a16:creationId xmlns:a16="http://schemas.microsoft.com/office/drawing/2014/main" id="{0F3D00C8-E3B9-43F8-9AD0-9507523AE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71" y="194153"/>
            <a:ext cx="8626258" cy="646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E058FD-B013-48A5-8D36-CFB06A536AF7}"/>
              </a:ext>
            </a:extLst>
          </p:cNvPr>
          <p:cNvSpPr txBox="1"/>
          <p:nvPr/>
        </p:nvSpPr>
        <p:spPr>
          <a:xfrm>
            <a:off x="9131458" y="6309595"/>
            <a:ext cx="239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freepik.com</a:t>
            </a:r>
          </a:p>
        </p:txBody>
      </p:sp>
    </p:spTree>
    <p:extLst>
      <p:ext uri="{BB962C8B-B14F-4D97-AF65-F5344CB8AC3E}">
        <p14:creationId xmlns:p14="http://schemas.microsoft.com/office/powerpoint/2010/main" val="207644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B5DB-009B-4262-A759-6430C0B6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Constellation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08E4-3B6C-47EE-ACC9-49946B9B2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data on k types of lesions, then each gene has k p-values.</a:t>
            </a:r>
          </a:p>
          <a:p>
            <a:endParaRPr lang="en-US" dirty="0"/>
          </a:p>
          <a:p>
            <a:r>
              <a:rPr lang="en-US" dirty="0"/>
              <a:t>For each gene, order those k p-values.</a:t>
            </a:r>
          </a:p>
          <a:p>
            <a:endParaRPr lang="en-US" dirty="0"/>
          </a:p>
          <a:p>
            <a:r>
              <a:rPr lang="en-US" dirty="0"/>
              <a:t>By the stochastic independence assumption, the p-values are independent.</a:t>
            </a:r>
          </a:p>
          <a:p>
            <a:endParaRPr lang="en-US" dirty="0"/>
          </a:p>
          <a:p>
            <a:r>
              <a:rPr lang="en-US" dirty="0"/>
              <a:t>The ordered p-values have a beta distribution of known form.</a:t>
            </a:r>
          </a:p>
        </p:txBody>
      </p:sp>
    </p:spTree>
    <p:extLst>
      <p:ext uri="{BB962C8B-B14F-4D97-AF65-F5344CB8AC3E}">
        <p14:creationId xmlns:p14="http://schemas.microsoft.com/office/powerpoint/2010/main" val="334091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96D19-62CF-4C0E-8029-D4C3F313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43" y="-100207"/>
            <a:ext cx="11171128" cy="682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847DA-0B05-4819-A4F6-7F04742AC23F}"/>
              </a:ext>
            </a:extLst>
          </p:cNvPr>
          <p:cNvSpPr txBox="1"/>
          <p:nvPr/>
        </p:nvSpPr>
        <p:spPr>
          <a:xfrm>
            <a:off x="2016691" y="450937"/>
            <a:ext cx="57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Under the null, it’s likely the smallest p-value among 4 p-values will be near 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3ACCA-ABB2-41D1-AE1B-8F68A8DAAC11}"/>
              </a:ext>
            </a:extLst>
          </p:cNvPr>
          <p:cNvSpPr txBox="1"/>
          <p:nvPr/>
        </p:nvSpPr>
        <p:spPr>
          <a:xfrm>
            <a:off x="6402888" y="3013501"/>
            <a:ext cx="4484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Under the null,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it’s unlikely the smallest p-value among 4 p-values will be near 1.</a:t>
            </a:r>
          </a:p>
        </p:txBody>
      </p:sp>
    </p:spTree>
    <p:extLst>
      <p:ext uri="{BB962C8B-B14F-4D97-AF65-F5344CB8AC3E}">
        <p14:creationId xmlns:p14="http://schemas.microsoft.com/office/powerpoint/2010/main" val="114157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E94FD-728F-4B36-9AC8-3D8C9AFE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9" y="-146986"/>
            <a:ext cx="10668792" cy="6560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0F4307-8376-487B-8C95-09E0F61D2EA6}"/>
              </a:ext>
            </a:extLst>
          </p:cNvPr>
          <p:cNvSpPr txBox="1"/>
          <p:nvPr/>
        </p:nvSpPr>
        <p:spPr>
          <a:xfrm>
            <a:off x="2814181" y="551145"/>
            <a:ext cx="5515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Under the null, it’s likely the 2</a:t>
            </a:r>
            <a:r>
              <a:rPr lang="en-US" sz="2400" b="1" baseline="30000" dirty="0">
                <a:solidFill>
                  <a:srgbClr val="C00000"/>
                </a:solidFill>
              </a:rPr>
              <a:t>nd</a:t>
            </a:r>
            <a:r>
              <a:rPr lang="en-US" sz="2400" b="1" dirty="0">
                <a:solidFill>
                  <a:srgbClr val="C00000"/>
                </a:solidFill>
              </a:rPr>
              <a:t> smallest p-value among 4 p-values will be near 0.3.</a:t>
            </a:r>
          </a:p>
        </p:txBody>
      </p:sp>
    </p:spTree>
    <p:extLst>
      <p:ext uri="{BB962C8B-B14F-4D97-AF65-F5344CB8AC3E}">
        <p14:creationId xmlns:p14="http://schemas.microsoft.com/office/powerpoint/2010/main" val="393058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D8B396-5B63-44AA-A85F-4CABFBA5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6" y="-108472"/>
            <a:ext cx="10271343" cy="6852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ED862-3E1E-4FE9-B212-C501276A9B52}"/>
              </a:ext>
            </a:extLst>
          </p:cNvPr>
          <p:cNvSpPr txBox="1"/>
          <p:nvPr/>
        </p:nvSpPr>
        <p:spPr>
          <a:xfrm>
            <a:off x="4544860" y="653441"/>
            <a:ext cx="5515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Under the null, it’s likely the 3</a:t>
            </a:r>
            <a:r>
              <a:rPr lang="en-US" sz="2400" b="1" baseline="30000" dirty="0">
                <a:solidFill>
                  <a:srgbClr val="C00000"/>
                </a:solidFill>
              </a:rPr>
              <a:t>rd</a:t>
            </a:r>
            <a:r>
              <a:rPr lang="en-US" sz="2400" b="1" dirty="0">
                <a:solidFill>
                  <a:srgbClr val="C00000"/>
                </a:solidFill>
              </a:rPr>
              <a:t> smallest p-value among 4 p-values will be near 0.6.</a:t>
            </a:r>
          </a:p>
        </p:txBody>
      </p:sp>
    </p:spTree>
    <p:extLst>
      <p:ext uri="{BB962C8B-B14F-4D97-AF65-F5344CB8AC3E}">
        <p14:creationId xmlns:p14="http://schemas.microsoft.com/office/powerpoint/2010/main" val="30843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CEEFB-4583-4C9A-872A-D6652C7E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9" y="-187890"/>
            <a:ext cx="10484285" cy="7089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7FD9F-37F7-40C9-8B75-596591F74B68}"/>
              </a:ext>
            </a:extLst>
          </p:cNvPr>
          <p:cNvSpPr txBox="1"/>
          <p:nvPr/>
        </p:nvSpPr>
        <p:spPr>
          <a:xfrm>
            <a:off x="2194145" y="2944727"/>
            <a:ext cx="480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Under the null, 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it’s unlikely the largest p-value among 4 p-values will be near 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B8EEC-999B-413A-8DEC-EED0D0CAEA3B}"/>
              </a:ext>
            </a:extLst>
          </p:cNvPr>
          <p:cNvSpPr txBox="1"/>
          <p:nvPr/>
        </p:nvSpPr>
        <p:spPr>
          <a:xfrm>
            <a:off x="6540674" y="273693"/>
            <a:ext cx="4532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Under the null,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it’s likely the largest p-value among 4 p-values will be near 1.</a:t>
            </a:r>
          </a:p>
        </p:txBody>
      </p:sp>
    </p:spTree>
    <p:extLst>
      <p:ext uri="{BB962C8B-B14F-4D97-AF65-F5344CB8AC3E}">
        <p14:creationId xmlns:p14="http://schemas.microsoft.com/office/powerpoint/2010/main" val="161368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CEEFB-4583-4C9A-872A-D6652C7E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9" y="-187890"/>
            <a:ext cx="10484285" cy="7089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7FD9F-37F7-40C9-8B75-596591F74B68}"/>
              </a:ext>
            </a:extLst>
          </p:cNvPr>
          <p:cNvSpPr txBox="1"/>
          <p:nvPr/>
        </p:nvSpPr>
        <p:spPr>
          <a:xfrm>
            <a:off x="2169092" y="1817385"/>
            <a:ext cx="59978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Suppose we have 4 p-values less than 0.10: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</a:rPr>
              <a:t>(1) </a:t>
            </a:r>
            <a:r>
              <a:rPr lang="en-US" sz="2400" b="1" dirty="0">
                <a:solidFill>
                  <a:srgbClr val="0070C0"/>
                </a:solidFill>
              </a:rPr>
              <a:t>≤ p</a:t>
            </a:r>
            <a:r>
              <a:rPr lang="en-US" sz="2400" b="1" baseline="-25000" dirty="0">
                <a:solidFill>
                  <a:srgbClr val="0070C0"/>
                </a:solidFill>
              </a:rPr>
              <a:t>(2)</a:t>
            </a:r>
            <a:r>
              <a:rPr lang="en-US" sz="2400" b="1" dirty="0">
                <a:solidFill>
                  <a:srgbClr val="0070C0"/>
                </a:solidFill>
              </a:rPr>
              <a:t> ≤ p</a:t>
            </a:r>
            <a:r>
              <a:rPr lang="en-US" sz="2400" b="1" baseline="-25000" dirty="0">
                <a:solidFill>
                  <a:srgbClr val="0070C0"/>
                </a:solidFill>
              </a:rPr>
              <a:t>(3)</a:t>
            </a:r>
            <a:r>
              <a:rPr lang="en-US" sz="2400" b="1" dirty="0">
                <a:solidFill>
                  <a:srgbClr val="0070C0"/>
                </a:solidFill>
              </a:rPr>
              <a:t> ≤ p</a:t>
            </a:r>
            <a:r>
              <a:rPr lang="en-US" sz="2400" b="1" baseline="-25000" dirty="0">
                <a:solidFill>
                  <a:srgbClr val="0070C0"/>
                </a:solidFill>
              </a:rPr>
              <a:t>(4)</a:t>
            </a:r>
            <a:r>
              <a:rPr lang="en-US" sz="2400" b="1" dirty="0">
                <a:solidFill>
                  <a:srgbClr val="0070C0"/>
                </a:solidFill>
              </a:rPr>
              <a:t> ≤ 0.10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Pr</a:t>
            </a:r>
            <a:r>
              <a:rPr lang="en-US" sz="2400" b="1" baseline="-25000" dirty="0">
                <a:solidFill>
                  <a:srgbClr val="0070C0"/>
                </a:solidFill>
              </a:rPr>
              <a:t>0</a:t>
            </a:r>
            <a:r>
              <a:rPr lang="en-US" sz="2400" b="1" dirty="0">
                <a:solidFill>
                  <a:srgbClr val="0070C0"/>
                </a:solidFill>
              </a:rPr>
              <a:t>(p</a:t>
            </a:r>
            <a:r>
              <a:rPr lang="en-US" sz="2400" b="1" baseline="-25000" dirty="0">
                <a:solidFill>
                  <a:srgbClr val="0070C0"/>
                </a:solidFill>
              </a:rPr>
              <a:t>(4) </a:t>
            </a:r>
            <a:r>
              <a:rPr lang="en-US" sz="2400" b="1" dirty="0">
                <a:solidFill>
                  <a:srgbClr val="0070C0"/>
                </a:solidFill>
              </a:rPr>
              <a:t>≤ 0.10) = 0.00001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That’s significant!</a:t>
            </a:r>
          </a:p>
        </p:txBody>
      </p:sp>
    </p:spTree>
    <p:extLst>
      <p:ext uri="{BB962C8B-B14F-4D97-AF65-F5344CB8AC3E}">
        <p14:creationId xmlns:p14="http://schemas.microsoft.com/office/powerpoint/2010/main" val="20499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A524F2-EC04-4C72-B273-C6315427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34" y="466725"/>
            <a:ext cx="7677150" cy="592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50886-2F0C-4221-9782-B9396A1888CB}"/>
              </a:ext>
            </a:extLst>
          </p:cNvPr>
          <p:cNvSpPr txBox="1"/>
          <p:nvPr/>
        </p:nvSpPr>
        <p:spPr>
          <a:xfrm>
            <a:off x="8133484" y="711200"/>
            <a:ext cx="3873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Genomic Lesion Data</a:t>
            </a:r>
          </a:p>
          <a:p>
            <a:endParaRPr lang="en-US" dirty="0"/>
          </a:p>
          <a:p>
            <a:r>
              <a:rPr lang="en-US" dirty="0"/>
              <a:t>Location and Type of Genomic Lesions in Multiple Tumors</a:t>
            </a:r>
          </a:p>
          <a:p>
            <a:endParaRPr lang="en-US" dirty="0"/>
          </a:p>
          <a:p>
            <a:r>
              <a:rPr lang="en-US" dirty="0"/>
              <a:t>What loci (genes) are impacted more frequently than by chance alone?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344E7-8D76-4189-B589-D3FE38BFDA1E}"/>
              </a:ext>
            </a:extLst>
          </p:cNvPr>
          <p:cNvSpPr txBox="1"/>
          <p:nvPr/>
        </p:nvSpPr>
        <p:spPr>
          <a:xfrm>
            <a:off x="8133483" y="3311525"/>
            <a:ext cx="38737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Genomic Random Interval Model</a:t>
            </a:r>
          </a:p>
          <a:p>
            <a:endParaRPr lang="en-US" dirty="0"/>
          </a:p>
          <a:p>
            <a:r>
              <a:rPr lang="en-US" dirty="0"/>
              <a:t>Models the location of lesions due to chance.</a:t>
            </a:r>
          </a:p>
          <a:p>
            <a:endParaRPr lang="en-US" dirty="0"/>
          </a:p>
          <a:p>
            <a:r>
              <a:rPr lang="en-US" dirty="0"/>
              <a:t>Performs formal hypothesis tests to evaluate the statistical significance of the observed frequency of lesions at each locus (gene).</a:t>
            </a:r>
          </a:p>
        </p:txBody>
      </p:sp>
    </p:spTree>
    <p:extLst>
      <p:ext uri="{BB962C8B-B14F-4D97-AF65-F5344CB8AC3E}">
        <p14:creationId xmlns:p14="http://schemas.microsoft.com/office/powerpoint/2010/main" val="291161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E2205D8-BD57-4A5F-8AD2-18C3AAF33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9" y="742575"/>
            <a:ext cx="11831701" cy="537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01D7CF-7D7A-47A0-925E-4B6989899A21}"/>
              </a:ext>
            </a:extLst>
          </p:cNvPr>
          <p:cNvSpPr txBox="1"/>
          <p:nvPr/>
        </p:nvSpPr>
        <p:spPr>
          <a:xfrm>
            <a:off x="2129425" y="175364"/>
            <a:ext cx="682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Significant Constellations of Two Lesion Types</a:t>
            </a:r>
          </a:p>
        </p:txBody>
      </p:sp>
    </p:spTree>
    <p:extLst>
      <p:ext uri="{BB962C8B-B14F-4D97-AF65-F5344CB8AC3E}">
        <p14:creationId xmlns:p14="http://schemas.microsoft.com/office/powerpoint/2010/main" val="287037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65211-39CC-4CB4-A300-921779B6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74" y="921470"/>
            <a:ext cx="2807573" cy="5445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950E5-A73B-481B-93EC-FD11A60D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369" y="867558"/>
            <a:ext cx="2880369" cy="5445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73365-082F-4CC5-86E6-35EC8073432D}"/>
              </a:ext>
            </a:extLst>
          </p:cNvPr>
          <p:cNvSpPr txBox="1"/>
          <p:nvPr/>
        </p:nvSpPr>
        <p:spPr>
          <a:xfrm>
            <a:off x="1338587" y="275138"/>
            <a:ext cx="244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Significantly Impacted by one type of lesion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4FFD1-1F3F-4624-B5C2-5143C469464D}"/>
              </a:ext>
            </a:extLst>
          </p:cNvPr>
          <p:cNvSpPr txBox="1"/>
          <p:nvPr/>
        </p:nvSpPr>
        <p:spPr>
          <a:xfrm>
            <a:off x="6369579" y="221227"/>
            <a:ext cx="288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Significant constellation of two or more types of lesions</a:t>
            </a:r>
          </a:p>
        </p:txBody>
      </p:sp>
    </p:spTree>
    <p:extLst>
      <p:ext uri="{BB962C8B-B14F-4D97-AF65-F5344CB8AC3E}">
        <p14:creationId xmlns:p14="http://schemas.microsoft.com/office/powerpoint/2010/main" val="2470069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A46B-9B7C-4D14-A6FF-A5A83D85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 Lesions with Expression (ALEX)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CE318-4580-49B9-B33E-02EA8D02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 each gene, categorize the subjects as follows: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lesion in the gene</a:t>
            </a:r>
          </a:p>
          <a:p>
            <a:pPr lvl="1"/>
            <a:r>
              <a:rPr lang="en-US" dirty="0"/>
              <a:t>Hit by only one type of lesion (for each type of lesion)</a:t>
            </a:r>
          </a:p>
          <a:p>
            <a:pPr lvl="1"/>
            <a:r>
              <a:rPr lang="en-US" dirty="0"/>
              <a:t>Hit by multiple types of lesion (e.g., gain and mutation)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the Kruskal-Wallis rank-based procedure to test the null hypothesis that median expression is equal across the lesion categories.</a:t>
            </a:r>
          </a:p>
          <a:p>
            <a:endParaRPr lang="en-US" dirty="0"/>
          </a:p>
          <a:p>
            <a:r>
              <a:rPr lang="en-US" dirty="0"/>
              <a:t>Generate plots of lesion loci side-by-side with expression waterfall plots.</a:t>
            </a:r>
          </a:p>
        </p:txBody>
      </p:sp>
    </p:spTree>
    <p:extLst>
      <p:ext uri="{BB962C8B-B14F-4D97-AF65-F5344CB8AC3E}">
        <p14:creationId xmlns:p14="http://schemas.microsoft.com/office/powerpoint/2010/main" val="345792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D2A2BAE-420E-4538-9538-81BBEF27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22" y="1044"/>
            <a:ext cx="6856956" cy="6856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01039-A7CB-4D92-B190-2554FB7358AE}"/>
              </a:ext>
            </a:extLst>
          </p:cNvPr>
          <p:cNvSpPr txBox="1"/>
          <p:nvPr/>
        </p:nvSpPr>
        <p:spPr>
          <a:xfrm>
            <a:off x="7629525" y="657225"/>
            <a:ext cx="4371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JAK3 Expression</a:t>
            </a:r>
          </a:p>
          <a:p>
            <a:endParaRPr lang="en-US" dirty="0"/>
          </a:p>
          <a:p>
            <a:r>
              <a:rPr lang="en-US" dirty="0"/>
              <a:t>None &lt; Mutation &lt; Gain &lt; Gain + Mutation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A3BB8-85EF-4DBB-91FA-C79EC489E6AA}"/>
              </a:ext>
            </a:extLst>
          </p:cNvPr>
          <p:cNvSpPr txBox="1"/>
          <p:nvPr/>
        </p:nvSpPr>
        <p:spPr>
          <a:xfrm>
            <a:off x="7629524" y="3876675"/>
            <a:ext cx="4371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PHF6 Expression</a:t>
            </a:r>
          </a:p>
          <a:p>
            <a:endParaRPr lang="en-US" dirty="0"/>
          </a:p>
          <a:p>
            <a:r>
              <a:rPr lang="en-US" dirty="0"/>
              <a:t>Loss &lt; Loss + Mutation &lt; Mutation &lt; None </a:t>
            </a:r>
          </a:p>
        </p:txBody>
      </p:sp>
    </p:spTree>
    <p:extLst>
      <p:ext uri="{BB962C8B-B14F-4D97-AF65-F5344CB8AC3E}">
        <p14:creationId xmlns:p14="http://schemas.microsoft.com/office/powerpoint/2010/main" val="35336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FFC4E86-E0AA-4F63-8D31-377EDF34CB3B}"/>
              </a:ext>
            </a:extLst>
          </p:cNvPr>
          <p:cNvSpPr txBox="1"/>
          <p:nvPr/>
        </p:nvSpPr>
        <p:spPr>
          <a:xfrm>
            <a:off x="3095625" y="1180285"/>
            <a:ext cx="214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Mutations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14763-2965-408B-AE37-B649FB082B6C}"/>
              </a:ext>
            </a:extLst>
          </p:cNvPr>
          <p:cNvSpPr txBox="1"/>
          <p:nvPr/>
        </p:nvSpPr>
        <p:spPr>
          <a:xfrm>
            <a:off x="3095624" y="2090495"/>
            <a:ext cx="243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Gain/Loss/LOH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AD7C41-BD32-419E-A552-7662F603C37E}"/>
              </a:ext>
            </a:extLst>
          </p:cNvPr>
          <p:cNvSpPr txBox="1"/>
          <p:nvPr/>
        </p:nvSpPr>
        <p:spPr>
          <a:xfrm>
            <a:off x="3095624" y="3000705"/>
            <a:ext cx="243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832DC0-3501-4154-9B33-82FAE5C3FE93}"/>
              </a:ext>
            </a:extLst>
          </p:cNvPr>
          <p:cNvSpPr txBox="1"/>
          <p:nvPr/>
        </p:nvSpPr>
        <p:spPr>
          <a:xfrm>
            <a:off x="5600701" y="467627"/>
            <a:ext cx="162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GRIN </a:t>
            </a:r>
            <a:r>
              <a:rPr lang="en-US" sz="2800" b="1" dirty="0">
                <a:solidFill>
                  <a:srgbClr val="FF0000"/>
                </a:solidFill>
              </a:rPr>
              <a:t>2.0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11A32-BB78-4458-BCF3-D2415D50A248}"/>
              </a:ext>
            </a:extLst>
          </p:cNvPr>
          <p:cNvGrpSpPr/>
          <p:nvPr/>
        </p:nvGrpSpPr>
        <p:grpSpPr>
          <a:xfrm>
            <a:off x="6000751" y="2972945"/>
            <a:ext cx="742950" cy="705341"/>
            <a:chOff x="4552950" y="1485409"/>
            <a:chExt cx="914400" cy="914400"/>
          </a:xfrm>
        </p:grpSpPr>
        <p:pic>
          <p:nvPicPr>
            <p:cNvPr id="42" name="Graphic 41" descr="Smiling face with solid fill with solid fill">
              <a:extLst>
                <a:ext uri="{FF2B5EF4-FFF2-40B4-BE49-F238E27FC236}">
                  <a16:creationId xmlns:a16="http://schemas.microsoft.com/office/drawing/2014/main" id="{3C35BEB1-E105-4772-B242-6CD33116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Sunglasses face outline with solid fill">
              <a:extLst>
                <a:ext uri="{FF2B5EF4-FFF2-40B4-BE49-F238E27FC236}">
                  <a16:creationId xmlns:a16="http://schemas.microsoft.com/office/drawing/2014/main" id="{EDBBE98B-2CFF-4FF5-8BD8-5BBDB803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6B3765-9CF2-4C74-90FB-D69FAAA53573}"/>
              </a:ext>
            </a:extLst>
          </p:cNvPr>
          <p:cNvGrpSpPr/>
          <p:nvPr/>
        </p:nvGrpSpPr>
        <p:grpSpPr>
          <a:xfrm>
            <a:off x="6000751" y="2062735"/>
            <a:ext cx="742950" cy="705341"/>
            <a:chOff x="4552950" y="1485409"/>
            <a:chExt cx="914400" cy="914400"/>
          </a:xfrm>
        </p:grpSpPr>
        <p:pic>
          <p:nvPicPr>
            <p:cNvPr id="45" name="Graphic 44" descr="Smiling face with solid fill with solid fill">
              <a:extLst>
                <a:ext uri="{FF2B5EF4-FFF2-40B4-BE49-F238E27FC236}">
                  <a16:creationId xmlns:a16="http://schemas.microsoft.com/office/drawing/2014/main" id="{ABE1580C-9A34-445A-88E9-750C48F32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Sunglasses face outline with solid fill">
              <a:extLst>
                <a:ext uri="{FF2B5EF4-FFF2-40B4-BE49-F238E27FC236}">
                  <a16:creationId xmlns:a16="http://schemas.microsoft.com/office/drawing/2014/main" id="{FF182027-BB2C-4C41-BE95-3EB6984A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5F4DEF9-03DB-4509-869D-08E2A6F67903}"/>
              </a:ext>
            </a:extLst>
          </p:cNvPr>
          <p:cNvGrpSpPr/>
          <p:nvPr/>
        </p:nvGrpSpPr>
        <p:grpSpPr>
          <a:xfrm>
            <a:off x="6000751" y="1152525"/>
            <a:ext cx="742950" cy="705341"/>
            <a:chOff x="4552950" y="1485409"/>
            <a:chExt cx="914400" cy="914400"/>
          </a:xfrm>
        </p:grpSpPr>
        <p:pic>
          <p:nvPicPr>
            <p:cNvPr id="48" name="Graphic 47" descr="Smiling face with solid fill with solid fill">
              <a:extLst>
                <a:ext uri="{FF2B5EF4-FFF2-40B4-BE49-F238E27FC236}">
                  <a16:creationId xmlns:a16="http://schemas.microsoft.com/office/drawing/2014/main" id="{3540FADD-EB05-495F-BA88-8DB3D9D6A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Sunglasses face outline with solid fill">
              <a:extLst>
                <a:ext uri="{FF2B5EF4-FFF2-40B4-BE49-F238E27FC236}">
                  <a16:creationId xmlns:a16="http://schemas.microsoft.com/office/drawing/2014/main" id="{5203A49D-9A6B-45A4-8991-181CE1A7E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AE7596-8906-422A-B16A-A01DE301E792}"/>
              </a:ext>
            </a:extLst>
          </p:cNvPr>
          <p:cNvGrpSpPr/>
          <p:nvPr/>
        </p:nvGrpSpPr>
        <p:grpSpPr>
          <a:xfrm>
            <a:off x="6000751" y="3883155"/>
            <a:ext cx="742950" cy="705341"/>
            <a:chOff x="4552950" y="1485409"/>
            <a:chExt cx="914400" cy="914400"/>
          </a:xfrm>
        </p:grpSpPr>
        <p:pic>
          <p:nvPicPr>
            <p:cNvPr id="51" name="Graphic 50" descr="Smiling face with solid fill with solid fill">
              <a:extLst>
                <a:ext uri="{FF2B5EF4-FFF2-40B4-BE49-F238E27FC236}">
                  <a16:creationId xmlns:a16="http://schemas.microsoft.com/office/drawing/2014/main" id="{5EB7ECC2-39B7-4EFC-A5BD-0B6A3B30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Sunglasses face outline with solid fill">
              <a:extLst>
                <a:ext uri="{FF2B5EF4-FFF2-40B4-BE49-F238E27FC236}">
                  <a16:creationId xmlns:a16="http://schemas.microsoft.com/office/drawing/2014/main" id="{509D3ADD-3D76-46B1-BC29-C0FE82009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504B63A-3AE8-4D6B-B004-DDFD77F716F2}"/>
              </a:ext>
            </a:extLst>
          </p:cNvPr>
          <p:cNvGrpSpPr/>
          <p:nvPr/>
        </p:nvGrpSpPr>
        <p:grpSpPr>
          <a:xfrm>
            <a:off x="6000751" y="4793365"/>
            <a:ext cx="742950" cy="705341"/>
            <a:chOff x="4552950" y="1485409"/>
            <a:chExt cx="914400" cy="914400"/>
          </a:xfrm>
        </p:grpSpPr>
        <p:pic>
          <p:nvPicPr>
            <p:cNvPr id="54" name="Graphic 53" descr="Smiling face with solid fill with solid fill">
              <a:extLst>
                <a:ext uri="{FF2B5EF4-FFF2-40B4-BE49-F238E27FC236}">
                  <a16:creationId xmlns:a16="http://schemas.microsoft.com/office/drawing/2014/main" id="{192D47AD-1750-4C6A-A63A-5FDAC574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Sunglasses face outline with solid fill">
              <a:extLst>
                <a:ext uri="{FF2B5EF4-FFF2-40B4-BE49-F238E27FC236}">
                  <a16:creationId xmlns:a16="http://schemas.microsoft.com/office/drawing/2014/main" id="{96CFC6F6-5FB5-4FA6-9F0B-2A563496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1294CA-C820-494D-90E1-BE1F4476882A}"/>
              </a:ext>
            </a:extLst>
          </p:cNvPr>
          <p:cNvGrpSpPr/>
          <p:nvPr/>
        </p:nvGrpSpPr>
        <p:grpSpPr>
          <a:xfrm>
            <a:off x="6000751" y="5703575"/>
            <a:ext cx="742950" cy="705341"/>
            <a:chOff x="4552950" y="1485409"/>
            <a:chExt cx="914400" cy="914400"/>
          </a:xfrm>
        </p:grpSpPr>
        <p:pic>
          <p:nvPicPr>
            <p:cNvPr id="57" name="Graphic 56" descr="Smiling face with solid fill with solid fill">
              <a:extLst>
                <a:ext uri="{FF2B5EF4-FFF2-40B4-BE49-F238E27FC236}">
                  <a16:creationId xmlns:a16="http://schemas.microsoft.com/office/drawing/2014/main" id="{1436C1C8-2E2A-444F-BCE6-41FF5D6E4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  <p:pic>
          <p:nvPicPr>
            <p:cNvPr id="58" name="Graphic 57" descr="Sunglasses face outline with solid fill">
              <a:extLst>
                <a:ext uri="{FF2B5EF4-FFF2-40B4-BE49-F238E27FC236}">
                  <a16:creationId xmlns:a16="http://schemas.microsoft.com/office/drawing/2014/main" id="{B75A9210-33B6-4258-BA9F-9951441AC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14BD9E8-314D-4499-BCBA-1CC13ADF5EB8}"/>
              </a:ext>
            </a:extLst>
          </p:cNvPr>
          <p:cNvSpPr txBox="1"/>
          <p:nvPr/>
        </p:nvSpPr>
        <p:spPr>
          <a:xfrm>
            <a:off x="3095624" y="3910915"/>
            <a:ext cx="243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Constellations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BCF0F7-87C8-4950-9D67-C481C75E2FF9}"/>
              </a:ext>
            </a:extLst>
          </p:cNvPr>
          <p:cNvSpPr txBox="1"/>
          <p:nvPr/>
        </p:nvSpPr>
        <p:spPr>
          <a:xfrm>
            <a:off x="3095624" y="4821125"/>
            <a:ext cx="243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Expression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F6C802-3E22-495E-8EE8-C3982EB5B0BD}"/>
              </a:ext>
            </a:extLst>
          </p:cNvPr>
          <p:cNvSpPr txBox="1"/>
          <p:nvPr/>
        </p:nvSpPr>
        <p:spPr>
          <a:xfrm>
            <a:off x="3095624" y="5731335"/>
            <a:ext cx="243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Clinical</a:t>
            </a:r>
          </a:p>
        </p:txBody>
      </p:sp>
      <p:pic>
        <p:nvPicPr>
          <p:cNvPr id="84" name="Graphic 83" descr="Clock with solid fill">
            <a:extLst>
              <a:ext uri="{FF2B5EF4-FFF2-40B4-BE49-F238E27FC236}">
                <a16:creationId xmlns:a16="http://schemas.microsoft.com/office/drawing/2014/main" id="{317B78C8-778B-49DF-9FDB-3F8075988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7151" y="1743322"/>
            <a:ext cx="914400" cy="914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1DC6E1A-4831-4552-A679-172F793ED6E0}"/>
              </a:ext>
            </a:extLst>
          </p:cNvPr>
          <p:cNvSpPr txBox="1"/>
          <p:nvPr/>
        </p:nvSpPr>
        <p:spPr>
          <a:xfrm>
            <a:off x="7100888" y="1143410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Increase Compute Speed &gt; 100 fold</a:t>
            </a:r>
          </a:p>
        </p:txBody>
      </p:sp>
      <p:pic>
        <p:nvPicPr>
          <p:cNvPr id="87" name="Graphic 86" descr="Programmer male with solid fill">
            <a:extLst>
              <a:ext uri="{FF2B5EF4-FFF2-40B4-BE49-F238E27FC236}">
                <a16:creationId xmlns:a16="http://schemas.microsoft.com/office/drawing/2014/main" id="{D0A362C4-F3C2-4570-BA54-6FD57817A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7151" y="4926962"/>
            <a:ext cx="914400" cy="9144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A036EDC-377E-491B-BB7C-7DF602A1F106}"/>
              </a:ext>
            </a:extLst>
          </p:cNvPr>
          <p:cNvSpPr txBox="1"/>
          <p:nvPr/>
        </p:nvSpPr>
        <p:spPr>
          <a:xfrm>
            <a:off x="7100888" y="4047310"/>
            <a:ext cx="206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Simplified Programmer Interface</a:t>
            </a:r>
          </a:p>
        </p:txBody>
      </p:sp>
    </p:spTree>
    <p:extLst>
      <p:ext uri="{BB962C8B-B14F-4D97-AF65-F5344CB8AC3E}">
        <p14:creationId xmlns:p14="http://schemas.microsoft.com/office/powerpoint/2010/main" val="176745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5AE1B7-A6BD-44D5-94F1-6DB41BCD1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096" y="648494"/>
            <a:ext cx="8292704" cy="55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0C32A8-BFE8-4091-8732-67D85F30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1" y="124512"/>
            <a:ext cx="5859861" cy="15781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14039E-5E8C-4FE5-B7F6-2B934C0D099F}"/>
              </a:ext>
            </a:extLst>
          </p:cNvPr>
          <p:cNvGrpSpPr/>
          <p:nvPr/>
        </p:nvGrpSpPr>
        <p:grpSpPr>
          <a:xfrm>
            <a:off x="259385" y="3016514"/>
            <a:ext cx="5331791" cy="947729"/>
            <a:chOff x="371475" y="4772010"/>
            <a:chExt cx="7010399" cy="117635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29A10E5-E60E-4B8B-9B7A-9AF3B8E0D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6449" y="4772010"/>
              <a:ext cx="5305425" cy="11763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B467F0-887C-42D1-BA0B-9FDCE25B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" y="4876800"/>
              <a:ext cx="1790700" cy="8763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96A8016-F8E4-4047-8C1C-73D51B6DC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226" y="1169712"/>
            <a:ext cx="5051249" cy="5731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4C0137-E530-4B2C-9AF6-A1197D1E9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095" y="255933"/>
            <a:ext cx="3857625" cy="752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F8A283-6382-4228-92CF-20E367E55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366" y="2028039"/>
            <a:ext cx="4785084" cy="58941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1EF05B6-CE95-41A6-A887-13671B900DD6}"/>
              </a:ext>
            </a:extLst>
          </p:cNvPr>
          <p:cNvGrpSpPr/>
          <p:nvPr/>
        </p:nvGrpSpPr>
        <p:grpSpPr>
          <a:xfrm>
            <a:off x="334384" y="4167144"/>
            <a:ext cx="5504442" cy="1376363"/>
            <a:chOff x="4857750" y="2495951"/>
            <a:chExt cx="6994494" cy="19576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15112F-A23E-43DC-956D-343CBDDA2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03944" y="2501019"/>
              <a:ext cx="5448300" cy="1905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D6C5CE8-854D-476C-9B48-814D6795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57750" y="2495951"/>
              <a:ext cx="1504794" cy="1957693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9BC5F88-53D9-4D7A-8D04-6D03DC30F8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0226" y="2798327"/>
            <a:ext cx="5058691" cy="6085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CDB89F-52F4-4292-8C25-52B183FCDD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5276" y="3916249"/>
            <a:ext cx="4841147" cy="5540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5A22C9-49F4-456B-978F-65038D711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2570" y="4556594"/>
            <a:ext cx="4552673" cy="7176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6B4952A-B089-4684-8B19-FBDEDAEFA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0824" y="5360498"/>
            <a:ext cx="4750050" cy="6347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C820947-DC79-4B7C-BCD4-B339421DF5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0824" y="6026409"/>
            <a:ext cx="4900651" cy="67624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B5514C5-DA94-43A0-93DF-49F49F32F185}"/>
              </a:ext>
            </a:extLst>
          </p:cNvPr>
          <p:cNvGrpSpPr/>
          <p:nvPr/>
        </p:nvGrpSpPr>
        <p:grpSpPr>
          <a:xfrm>
            <a:off x="259385" y="1910992"/>
            <a:ext cx="5579441" cy="982766"/>
            <a:chOff x="221284" y="4394422"/>
            <a:chExt cx="5579441" cy="982766"/>
          </a:xfrm>
        </p:grpSpPr>
        <p:pic>
          <p:nvPicPr>
            <p:cNvPr id="1026" name="Picture 2" descr="Nature Journal Logo">
              <a:extLst>
                <a:ext uri="{FF2B5EF4-FFF2-40B4-BE49-F238E27FC236}">
                  <a16:creationId xmlns:a16="http://schemas.microsoft.com/office/drawing/2014/main" id="{7F45778F-96BF-49C8-A35A-3B8CE0AE1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84" y="4460510"/>
              <a:ext cx="1518911" cy="850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98D6F80-BCE3-4B91-9B05-97B131DDF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40195" y="4394422"/>
              <a:ext cx="4060530" cy="98276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C30B3C-C12F-420F-BB2F-374764EFA158}"/>
              </a:ext>
            </a:extLst>
          </p:cNvPr>
          <p:cNvGrpSpPr/>
          <p:nvPr/>
        </p:nvGrpSpPr>
        <p:grpSpPr>
          <a:xfrm>
            <a:off x="259385" y="5677865"/>
            <a:ext cx="5765343" cy="830897"/>
            <a:chOff x="35382" y="5456352"/>
            <a:chExt cx="5765343" cy="83089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DD9D12C-6A31-46E8-B6CE-804A59E1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8482" y="5548051"/>
              <a:ext cx="5652243" cy="66638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92BA5C8-9952-4E3B-AFD5-D2DDA8C1C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382" y="5456352"/>
              <a:ext cx="4210262" cy="830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004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93407E-BE81-4C49-AAD9-57031C400651}"/>
              </a:ext>
            </a:extLst>
          </p:cNvPr>
          <p:cNvSpPr txBox="1"/>
          <p:nvPr/>
        </p:nvSpPr>
        <p:spPr>
          <a:xfrm>
            <a:off x="4629151" y="40005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GISTIC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00736D7-DBCA-456B-88DD-359ABBDA9113}"/>
              </a:ext>
            </a:extLst>
          </p:cNvPr>
          <p:cNvGrpSpPr/>
          <p:nvPr/>
        </p:nvGrpSpPr>
        <p:grpSpPr>
          <a:xfrm>
            <a:off x="285750" y="400050"/>
            <a:ext cx="3810001" cy="1381125"/>
            <a:chOff x="285750" y="400050"/>
            <a:chExt cx="3810001" cy="13811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631ECB-B873-4EFB-A991-5DC6968881E7}"/>
                </a:ext>
              </a:extLst>
            </p:cNvPr>
            <p:cNvGrpSpPr/>
            <p:nvPr/>
          </p:nvGrpSpPr>
          <p:grpSpPr>
            <a:xfrm>
              <a:off x="3038476" y="1075834"/>
              <a:ext cx="742950" cy="705341"/>
              <a:chOff x="4552950" y="1485409"/>
              <a:chExt cx="914400" cy="914400"/>
            </a:xfrm>
          </p:grpSpPr>
          <p:pic>
            <p:nvPicPr>
              <p:cNvPr id="6" name="Graphic 5" descr="Smiling face with solid fill with solid fill">
                <a:extLst>
                  <a:ext uri="{FF2B5EF4-FFF2-40B4-BE49-F238E27FC236}">
                    <a16:creationId xmlns:a16="http://schemas.microsoft.com/office/drawing/2014/main" id="{19DB7239-8631-4C12-B90B-8A4627D89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Sunglasses face outline with solid fill">
                <a:extLst>
                  <a:ext uri="{FF2B5EF4-FFF2-40B4-BE49-F238E27FC236}">
                    <a16:creationId xmlns:a16="http://schemas.microsoft.com/office/drawing/2014/main" id="{7DAF875A-AC4F-443A-8A01-F1091089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1BD061-E9B3-4611-BB20-B8761199D6EC}"/>
                </a:ext>
              </a:extLst>
            </p:cNvPr>
            <p:cNvSpPr txBox="1"/>
            <p:nvPr/>
          </p:nvSpPr>
          <p:spPr>
            <a:xfrm>
              <a:off x="2724151" y="4000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MuSIC</a:t>
              </a:r>
              <a:endParaRPr 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C4E86-E0AA-4F63-8D31-377EDF34CB3B}"/>
                </a:ext>
              </a:extLst>
            </p:cNvPr>
            <p:cNvSpPr txBox="1"/>
            <p:nvPr/>
          </p:nvSpPr>
          <p:spPr>
            <a:xfrm>
              <a:off x="285750" y="1152525"/>
              <a:ext cx="21431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Mutations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D14763-2965-408B-AE37-B649FB082B6C}"/>
              </a:ext>
            </a:extLst>
          </p:cNvPr>
          <p:cNvSpPr txBox="1"/>
          <p:nvPr/>
        </p:nvSpPr>
        <p:spPr>
          <a:xfrm>
            <a:off x="285749" y="2062735"/>
            <a:ext cx="243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Gain/Loss/LOH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4AEC9-FE8A-49B9-AE3F-8A4DDAE2F59B}"/>
              </a:ext>
            </a:extLst>
          </p:cNvPr>
          <p:cNvGrpSpPr/>
          <p:nvPr/>
        </p:nvGrpSpPr>
        <p:grpSpPr>
          <a:xfrm>
            <a:off x="4857751" y="1971674"/>
            <a:ext cx="742950" cy="705341"/>
            <a:chOff x="4552950" y="1485409"/>
            <a:chExt cx="914400" cy="914400"/>
          </a:xfrm>
        </p:grpSpPr>
        <p:pic>
          <p:nvPicPr>
            <p:cNvPr id="17" name="Graphic 16" descr="Smiling face with solid fill with solid fill">
              <a:extLst>
                <a:ext uri="{FF2B5EF4-FFF2-40B4-BE49-F238E27FC236}">
                  <a16:creationId xmlns:a16="http://schemas.microsoft.com/office/drawing/2014/main" id="{2EF9A50F-9D92-457A-8640-F6C880B91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unglasses face outline with solid fill">
              <a:extLst>
                <a:ext uri="{FF2B5EF4-FFF2-40B4-BE49-F238E27FC236}">
                  <a16:creationId xmlns:a16="http://schemas.microsoft.com/office/drawing/2014/main" id="{47F49687-1DCE-4E77-BAD8-9DBCD88F7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2950" y="1485409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AD7C41-BD32-419E-A552-7662F603C37E}"/>
              </a:ext>
            </a:extLst>
          </p:cNvPr>
          <p:cNvSpPr txBox="1"/>
          <p:nvPr/>
        </p:nvSpPr>
        <p:spPr>
          <a:xfrm>
            <a:off x="285749" y="2972945"/>
            <a:ext cx="243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Fusions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CEEA02C-48DC-493D-BF4B-A3ADF1637D71}"/>
              </a:ext>
            </a:extLst>
          </p:cNvPr>
          <p:cNvGrpSpPr/>
          <p:nvPr/>
        </p:nvGrpSpPr>
        <p:grpSpPr>
          <a:xfrm>
            <a:off x="6534151" y="400050"/>
            <a:ext cx="1371600" cy="3187175"/>
            <a:chOff x="6534151" y="400050"/>
            <a:chExt cx="1371600" cy="31871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EBE3A9-0236-426E-BF7F-EC8B40371FC5}"/>
                </a:ext>
              </a:extLst>
            </p:cNvPr>
            <p:cNvSpPr txBox="1"/>
            <p:nvPr/>
          </p:nvSpPr>
          <p:spPr>
            <a:xfrm>
              <a:off x="6534151" y="4000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GRIN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0CBAD-6358-483B-B55B-7784EC2F4677}"/>
                </a:ext>
              </a:extLst>
            </p:cNvPr>
            <p:cNvGrpSpPr/>
            <p:nvPr/>
          </p:nvGrpSpPr>
          <p:grpSpPr>
            <a:xfrm>
              <a:off x="6848476" y="2881884"/>
              <a:ext cx="742950" cy="705341"/>
              <a:chOff x="4552950" y="1485409"/>
              <a:chExt cx="914400" cy="914400"/>
            </a:xfrm>
          </p:grpSpPr>
          <p:pic>
            <p:nvPicPr>
              <p:cNvPr id="24" name="Graphic 23" descr="Smiling face with solid fill with solid fill">
                <a:extLst>
                  <a:ext uri="{FF2B5EF4-FFF2-40B4-BE49-F238E27FC236}">
                    <a16:creationId xmlns:a16="http://schemas.microsoft.com/office/drawing/2014/main" id="{CAA68C6B-E5DD-4D75-AF21-F48FBFC2B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 descr="Sunglasses face outline with solid fill">
                <a:extLst>
                  <a:ext uri="{FF2B5EF4-FFF2-40B4-BE49-F238E27FC236}">
                    <a16:creationId xmlns:a16="http://schemas.microsoft.com/office/drawing/2014/main" id="{3B33575D-17B3-43E6-97E4-B59FC8176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1EC02DE-1B61-4409-9B02-1B27A6735442}"/>
                </a:ext>
              </a:extLst>
            </p:cNvPr>
            <p:cNvGrpSpPr/>
            <p:nvPr/>
          </p:nvGrpSpPr>
          <p:grpSpPr>
            <a:xfrm>
              <a:off x="6848476" y="1971674"/>
              <a:ext cx="742950" cy="705341"/>
              <a:chOff x="4552950" y="1485409"/>
              <a:chExt cx="914400" cy="914400"/>
            </a:xfrm>
          </p:grpSpPr>
          <p:pic>
            <p:nvPicPr>
              <p:cNvPr id="27" name="Graphic 26" descr="Smiling face with solid fill with solid fill">
                <a:extLst>
                  <a:ext uri="{FF2B5EF4-FFF2-40B4-BE49-F238E27FC236}">
                    <a16:creationId xmlns:a16="http://schemas.microsoft.com/office/drawing/2014/main" id="{C72C9E67-9E9F-4685-AA85-D19483BAE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Sunglasses face outline with solid fill">
                <a:extLst>
                  <a:ext uri="{FF2B5EF4-FFF2-40B4-BE49-F238E27FC236}">
                    <a16:creationId xmlns:a16="http://schemas.microsoft.com/office/drawing/2014/main" id="{D110300B-CA79-4977-B473-941D6A164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5C25D4A-9D4F-4EF4-8713-C2A52FE8A291}"/>
                </a:ext>
              </a:extLst>
            </p:cNvPr>
            <p:cNvGrpSpPr/>
            <p:nvPr/>
          </p:nvGrpSpPr>
          <p:grpSpPr>
            <a:xfrm>
              <a:off x="6848476" y="1061464"/>
              <a:ext cx="742950" cy="705341"/>
              <a:chOff x="4552950" y="1485409"/>
              <a:chExt cx="914400" cy="914400"/>
            </a:xfrm>
          </p:grpSpPr>
          <p:pic>
            <p:nvPicPr>
              <p:cNvPr id="30" name="Graphic 29" descr="Smiling face with solid fill with solid fill">
                <a:extLst>
                  <a:ext uri="{FF2B5EF4-FFF2-40B4-BE49-F238E27FC236}">
                    <a16:creationId xmlns:a16="http://schemas.microsoft.com/office/drawing/2014/main" id="{71390DF1-673C-4D6C-A6F2-1AC390478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Sunglasses face outline with solid fill">
                <a:extLst>
                  <a:ext uri="{FF2B5EF4-FFF2-40B4-BE49-F238E27FC236}">
                    <a16:creationId xmlns:a16="http://schemas.microsoft.com/office/drawing/2014/main" id="{973A2595-E04A-4CBB-98AD-B267B608D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A01EFB-F5D3-4E0B-807F-311007E9818B}"/>
              </a:ext>
            </a:extLst>
          </p:cNvPr>
          <p:cNvGrpSpPr/>
          <p:nvPr/>
        </p:nvGrpSpPr>
        <p:grpSpPr>
          <a:xfrm>
            <a:off x="8439151" y="400050"/>
            <a:ext cx="1628774" cy="5941289"/>
            <a:chOff x="8439151" y="400050"/>
            <a:chExt cx="1628774" cy="59412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832DC0-3501-4154-9B33-82FAE5C3FE93}"/>
                </a:ext>
              </a:extLst>
            </p:cNvPr>
            <p:cNvSpPr txBox="1"/>
            <p:nvPr/>
          </p:nvSpPr>
          <p:spPr>
            <a:xfrm>
              <a:off x="8439151" y="400050"/>
              <a:ext cx="16287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GRIN </a:t>
              </a:r>
              <a:r>
                <a:rPr lang="en-US" sz="2800" b="1" dirty="0">
                  <a:solidFill>
                    <a:srgbClr val="FF0000"/>
                  </a:solidFill>
                </a:rPr>
                <a:t>2.0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4711A32-BB78-4458-BCF3-D2415D50A248}"/>
                </a:ext>
              </a:extLst>
            </p:cNvPr>
            <p:cNvGrpSpPr/>
            <p:nvPr/>
          </p:nvGrpSpPr>
          <p:grpSpPr>
            <a:xfrm>
              <a:off x="8839201" y="2905368"/>
              <a:ext cx="742950" cy="705341"/>
              <a:chOff x="4552950" y="1485409"/>
              <a:chExt cx="914400" cy="914400"/>
            </a:xfrm>
          </p:grpSpPr>
          <p:pic>
            <p:nvPicPr>
              <p:cNvPr id="42" name="Graphic 41" descr="Smiling face with solid fill with solid fill">
                <a:extLst>
                  <a:ext uri="{FF2B5EF4-FFF2-40B4-BE49-F238E27FC236}">
                    <a16:creationId xmlns:a16="http://schemas.microsoft.com/office/drawing/2014/main" id="{3C35BEB1-E105-4772-B242-6CD33116E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Graphic 42" descr="Sunglasses face outline with solid fill">
                <a:extLst>
                  <a:ext uri="{FF2B5EF4-FFF2-40B4-BE49-F238E27FC236}">
                    <a16:creationId xmlns:a16="http://schemas.microsoft.com/office/drawing/2014/main" id="{EDBBE98B-2CFF-4FF5-8BD8-5BBDB803F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D6B3765-9CF2-4C74-90FB-D69FAAA53573}"/>
                </a:ext>
              </a:extLst>
            </p:cNvPr>
            <p:cNvGrpSpPr/>
            <p:nvPr/>
          </p:nvGrpSpPr>
          <p:grpSpPr>
            <a:xfrm>
              <a:off x="8839201" y="1995158"/>
              <a:ext cx="742950" cy="705341"/>
              <a:chOff x="4552950" y="1485409"/>
              <a:chExt cx="914400" cy="914400"/>
            </a:xfrm>
          </p:grpSpPr>
          <p:pic>
            <p:nvPicPr>
              <p:cNvPr id="45" name="Graphic 44" descr="Smiling face with solid fill with solid fill">
                <a:extLst>
                  <a:ext uri="{FF2B5EF4-FFF2-40B4-BE49-F238E27FC236}">
                    <a16:creationId xmlns:a16="http://schemas.microsoft.com/office/drawing/2014/main" id="{ABE1580C-9A34-445A-88E9-750C48F32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Sunglasses face outline with solid fill">
                <a:extLst>
                  <a:ext uri="{FF2B5EF4-FFF2-40B4-BE49-F238E27FC236}">
                    <a16:creationId xmlns:a16="http://schemas.microsoft.com/office/drawing/2014/main" id="{FF182027-BB2C-4C41-BE95-3EB6984AF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5F4DEF9-03DB-4509-869D-08E2A6F67903}"/>
                </a:ext>
              </a:extLst>
            </p:cNvPr>
            <p:cNvGrpSpPr/>
            <p:nvPr/>
          </p:nvGrpSpPr>
          <p:grpSpPr>
            <a:xfrm>
              <a:off x="8839201" y="1084948"/>
              <a:ext cx="742950" cy="705341"/>
              <a:chOff x="4552950" y="1485409"/>
              <a:chExt cx="914400" cy="914400"/>
            </a:xfrm>
          </p:grpSpPr>
          <p:pic>
            <p:nvPicPr>
              <p:cNvPr id="48" name="Graphic 47" descr="Smiling face with solid fill with solid fill">
                <a:extLst>
                  <a:ext uri="{FF2B5EF4-FFF2-40B4-BE49-F238E27FC236}">
                    <a16:creationId xmlns:a16="http://schemas.microsoft.com/office/drawing/2014/main" id="{3540FADD-EB05-495F-BA88-8DB3D9D6A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9" name="Graphic 48" descr="Sunglasses face outline with solid fill">
                <a:extLst>
                  <a:ext uri="{FF2B5EF4-FFF2-40B4-BE49-F238E27FC236}">
                    <a16:creationId xmlns:a16="http://schemas.microsoft.com/office/drawing/2014/main" id="{5203A49D-9A6B-45A4-8991-181CE1A7E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AE7596-8906-422A-B16A-A01DE301E792}"/>
                </a:ext>
              </a:extLst>
            </p:cNvPr>
            <p:cNvGrpSpPr/>
            <p:nvPr/>
          </p:nvGrpSpPr>
          <p:grpSpPr>
            <a:xfrm>
              <a:off x="8839201" y="3815578"/>
              <a:ext cx="742950" cy="705341"/>
              <a:chOff x="4552950" y="1485409"/>
              <a:chExt cx="914400" cy="914400"/>
            </a:xfrm>
          </p:grpSpPr>
          <p:pic>
            <p:nvPicPr>
              <p:cNvPr id="51" name="Graphic 50" descr="Smiling face with solid fill with solid fill">
                <a:extLst>
                  <a:ext uri="{FF2B5EF4-FFF2-40B4-BE49-F238E27FC236}">
                    <a16:creationId xmlns:a16="http://schemas.microsoft.com/office/drawing/2014/main" id="{5EB7ECC2-39B7-4EFC-A5BD-0B6A3B303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2" name="Graphic 51" descr="Sunglasses face outline with solid fill">
                <a:extLst>
                  <a:ext uri="{FF2B5EF4-FFF2-40B4-BE49-F238E27FC236}">
                    <a16:creationId xmlns:a16="http://schemas.microsoft.com/office/drawing/2014/main" id="{509D3ADD-3D76-46B1-BC29-C0FE82009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504B63A-3AE8-4D6B-B004-DDFD77F716F2}"/>
                </a:ext>
              </a:extLst>
            </p:cNvPr>
            <p:cNvGrpSpPr/>
            <p:nvPr/>
          </p:nvGrpSpPr>
          <p:grpSpPr>
            <a:xfrm>
              <a:off x="8839201" y="4725788"/>
              <a:ext cx="742950" cy="705341"/>
              <a:chOff x="4552950" y="1485409"/>
              <a:chExt cx="914400" cy="914400"/>
            </a:xfrm>
          </p:grpSpPr>
          <p:pic>
            <p:nvPicPr>
              <p:cNvPr id="54" name="Graphic 53" descr="Smiling face with solid fill with solid fill">
                <a:extLst>
                  <a:ext uri="{FF2B5EF4-FFF2-40B4-BE49-F238E27FC236}">
                    <a16:creationId xmlns:a16="http://schemas.microsoft.com/office/drawing/2014/main" id="{192D47AD-1750-4C6A-A63A-5FDAC5741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Graphic 54" descr="Sunglasses face outline with solid fill">
                <a:extLst>
                  <a:ext uri="{FF2B5EF4-FFF2-40B4-BE49-F238E27FC236}">
                    <a16:creationId xmlns:a16="http://schemas.microsoft.com/office/drawing/2014/main" id="{96CFC6F6-5FB5-4FA6-9F0B-2A563496C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D1294CA-C820-494D-90E1-BE1F4476882A}"/>
                </a:ext>
              </a:extLst>
            </p:cNvPr>
            <p:cNvGrpSpPr/>
            <p:nvPr/>
          </p:nvGrpSpPr>
          <p:grpSpPr>
            <a:xfrm>
              <a:off x="8839201" y="5635998"/>
              <a:ext cx="742950" cy="705341"/>
              <a:chOff x="4552950" y="1485409"/>
              <a:chExt cx="914400" cy="914400"/>
            </a:xfrm>
          </p:grpSpPr>
          <p:pic>
            <p:nvPicPr>
              <p:cNvPr id="57" name="Graphic 56" descr="Smiling face with solid fill with solid fill">
                <a:extLst>
                  <a:ext uri="{FF2B5EF4-FFF2-40B4-BE49-F238E27FC236}">
                    <a16:creationId xmlns:a16="http://schemas.microsoft.com/office/drawing/2014/main" id="{1436C1C8-2E2A-444F-BCE6-41FF5D6E4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8" name="Graphic 57" descr="Sunglasses face outline with solid fill">
                <a:extLst>
                  <a:ext uri="{FF2B5EF4-FFF2-40B4-BE49-F238E27FC236}">
                    <a16:creationId xmlns:a16="http://schemas.microsoft.com/office/drawing/2014/main" id="{B75A9210-33B6-4258-BA9F-9951441AC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52950" y="1485409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60" name="Graphic 59" descr="Thumbs Down with solid fill">
            <a:extLst>
              <a:ext uri="{FF2B5EF4-FFF2-40B4-BE49-F238E27FC236}">
                <a16:creationId xmlns:a16="http://schemas.microsoft.com/office/drawing/2014/main" id="{BC8F6211-EB76-41F4-B5EA-82390E516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476" y="1971673"/>
            <a:ext cx="742950" cy="705341"/>
          </a:xfrm>
          <a:prstGeom prst="rect">
            <a:avLst/>
          </a:prstGeom>
        </p:spPr>
      </p:pic>
      <p:pic>
        <p:nvPicPr>
          <p:cNvPr id="61" name="Graphic 60" descr="Thumbs Down with solid fill">
            <a:extLst>
              <a:ext uri="{FF2B5EF4-FFF2-40B4-BE49-F238E27FC236}">
                <a16:creationId xmlns:a16="http://schemas.microsoft.com/office/drawing/2014/main" id="{005B7517-E984-4B43-821B-3F1322377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476" y="2905368"/>
            <a:ext cx="742950" cy="705341"/>
          </a:xfrm>
          <a:prstGeom prst="rect">
            <a:avLst/>
          </a:prstGeom>
        </p:spPr>
      </p:pic>
      <p:pic>
        <p:nvPicPr>
          <p:cNvPr id="65" name="Graphic 64" descr="Thumbs Down with solid fill">
            <a:extLst>
              <a:ext uri="{FF2B5EF4-FFF2-40B4-BE49-F238E27FC236}">
                <a16:creationId xmlns:a16="http://schemas.microsoft.com/office/drawing/2014/main" id="{0805051A-D35E-46A8-BE5A-3DEFCF5AB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7751" y="1075833"/>
            <a:ext cx="742950" cy="705341"/>
          </a:xfrm>
          <a:prstGeom prst="rect">
            <a:avLst/>
          </a:prstGeom>
        </p:spPr>
      </p:pic>
      <p:pic>
        <p:nvPicPr>
          <p:cNvPr id="67" name="Graphic 66" descr="Thumbs Down with solid fill">
            <a:extLst>
              <a:ext uri="{FF2B5EF4-FFF2-40B4-BE49-F238E27FC236}">
                <a16:creationId xmlns:a16="http://schemas.microsoft.com/office/drawing/2014/main" id="{08D7BB5F-D161-465C-BE24-9EF4D75CF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3940" y="2930487"/>
            <a:ext cx="742950" cy="705341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B3988860-46C1-4E29-BE5C-AB1630388D54}"/>
              </a:ext>
            </a:extLst>
          </p:cNvPr>
          <p:cNvGrpSpPr/>
          <p:nvPr/>
        </p:nvGrpSpPr>
        <p:grpSpPr>
          <a:xfrm>
            <a:off x="285749" y="3816722"/>
            <a:ext cx="7289009" cy="2595706"/>
            <a:chOff x="285749" y="3816722"/>
            <a:chExt cx="7289009" cy="25957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4BD9E8-314D-4499-BCBA-1CC13ADF5EB8}"/>
                </a:ext>
              </a:extLst>
            </p:cNvPr>
            <p:cNvSpPr txBox="1"/>
            <p:nvPr/>
          </p:nvSpPr>
          <p:spPr>
            <a:xfrm>
              <a:off x="285749" y="3883155"/>
              <a:ext cx="2438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Constellations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BCF0F7-87C8-4950-9D67-C481C75E2FF9}"/>
                </a:ext>
              </a:extLst>
            </p:cNvPr>
            <p:cNvSpPr txBox="1"/>
            <p:nvPr/>
          </p:nvSpPr>
          <p:spPr>
            <a:xfrm>
              <a:off x="285749" y="4793365"/>
              <a:ext cx="2438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Expression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F6C802-3E22-495E-8EE8-C3982EB5B0BD}"/>
                </a:ext>
              </a:extLst>
            </p:cNvPr>
            <p:cNvSpPr txBox="1"/>
            <p:nvPr/>
          </p:nvSpPr>
          <p:spPr>
            <a:xfrm>
              <a:off x="285749" y="5703575"/>
              <a:ext cx="2438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Clinical</a:t>
              </a:r>
            </a:p>
          </p:txBody>
        </p:sp>
        <p:pic>
          <p:nvPicPr>
            <p:cNvPr id="62" name="Graphic 61" descr="Thumbs Down with solid fill">
              <a:extLst>
                <a:ext uri="{FF2B5EF4-FFF2-40B4-BE49-F238E27FC236}">
                  <a16:creationId xmlns:a16="http://schemas.microsoft.com/office/drawing/2014/main" id="{B8C44E58-C9FC-4EA6-A2C7-4AD429D1D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28952" y="3816722"/>
              <a:ext cx="742950" cy="705341"/>
            </a:xfrm>
            <a:prstGeom prst="rect">
              <a:avLst/>
            </a:prstGeom>
          </p:spPr>
        </p:pic>
        <p:pic>
          <p:nvPicPr>
            <p:cNvPr id="63" name="Graphic 62" descr="Thumbs Down with solid fill">
              <a:extLst>
                <a:ext uri="{FF2B5EF4-FFF2-40B4-BE49-F238E27FC236}">
                  <a16:creationId xmlns:a16="http://schemas.microsoft.com/office/drawing/2014/main" id="{2D726ABE-D80E-470A-96E8-F717B0134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38476" y="4753655"/>
              <a:ext cx="742950" cy="705341"/>
            </a:xfrm>
            <a:prstGeom prst="rect">
              <a:avLst/>
            </a:prstGeom>
          </p:spPr>
        </p:pic>
        <p:pic>
          <p:nvPicPr>
            <p:cNvPr id="64" name="Graphic 63" descr="Thumbs Down with solid fill">
              <a:extLst>
                <a:ext uri="{FF2B5EF4-FFF2-40B4-BE49-F238E27FC236}">
                  <a16:creationId xmlns:a16="http://schemas.microsoft.com/office/drawing/2014/main" id="{D17CB05D-E98E-4A9E-9E02-B77168D3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38476" y="5681968"/>
              <a:ext cx="742950" cy="705341"/>
            </a:xfrm>
            <a:prstGeom prst="rect">
              <a:avLst/>
            </a:prstGeom>
          </p:spPr>
        </p:pic>
        <p:pic>
          <p:nvPicPr>
            <p:cNvPr id="68" name="Graphic 67" descr="Thumbs Down with solid fill">
              <a:extLst>
                <a:ext uri="{FF2B5EF4-FFF2-40B4-BE49-F238E27FC236}">
                  <a16:creationId xmlns:a16="http://schemas.microsoft.com/office/drawing/2014/main" id="{13ADC2DC-C24C-4C5B-B20A-2F2740D4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4416" y="3841841"/>
              <a:ext cx="742950" cy="705341"/>
            </a:xfrm>
            <a:prstGeom prst="rect">
              <a:avLst/>
            </a:prstGeom>
          </p:spPr>
        </p:pic>
        <p:pic>
          <p:nvPicPr>
            <p:cNvPr id="69" name="Graphic 68" descr="Thumbs Down with solid fill">
              <a:extLst>
                <a:ext uri="{FF2B5EF4-FFF2-40B4-BE49-F238E27FC236}">
                  <a16:creationId xmlns:a16="http://schemas.microsoft.com/office/drawing/2014/main" id="{BDF8C693-00DB-4460-9B67-57947630C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33940" y="4778774"/>
              <a:ext cx="742950" cy="705341"/>
            </a:xfrm>
            <a:prstGeom prst="rect">
              <a:avLst/>
            </a:prstGeom>
          </p:spPr>
        </p:pic>
        <p:pic>
          <p:nvPicPr>
            <p:cNvPr id="70" name="Graphic 69" descr="Thumbs Down with solid fill">
              <a:extLst>
                <a:ext uri="{FF2B5EF4-FFF2-40B4-BE49-F238E27FC236}">
                  <a16:creationId xmlns:a16="http://schemas.microsoft.com/office/drawing/2014/main" id="{5604F9DB-C656-42D9-90BA-639641FA7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33940" y="5707087"/>
              <a:ext cx="742950" cy="705341"/>
            </a:xfrm>
            <a:prstGeom prst="rect">
              <a:avLst/>
            </a:prstGeom>
          </p:spPr>
        </p:pic>
        <p:pic>
          <p:nvPicPr>
            <p:cNvPr id="71" name="Graphic 70" descr="Thumbs Down with solid fill">
              <a:extLst>
                <a:ext uri="{FF2B5EF4-FFF2-40B4-BE49-F238E27FC236}">
                  <a16:creationId xmlns:a16="http://schemas.microsoft.com/office/drawing/2014/main" id="{0195A968-C9F4-42A7-8656-967177CE2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22284" y="3816722"/>
              <a:ext cx="742950" cy="705341"/>
            </a:xfrm>
            <a:prstGeom prst="rect">
              <a:avLst/>
            </a:prstGeom>
          </p:spPr>
        </p:pic>
        <p:pic>
          <p:nvPicPr>
            <p:cNvPr id="72" name="Graphic 71" descr="Thumbs Down with solid fill">
              <a:extLst>
                <a:ext uri="{FF2B5EF4-FFF2-40B4-BE49-F238E27FC236}">
                  <a16:creationId xmlns:a16="http://schemas.microsoft.com/office/drawing/2014/main" id="{E3CDBA94-72DF-49DA-98CC-0F7BF07F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31808" y="4753655"/>
              <a:ext cx="742950" cy="705341"/>
            </a:xfrm>
            <a:prstGeom prst="rect">
              <a:avLst/>
            </a:prstGeom>
          </p:spPr>
        </p:pic>
        <p:pic>
          <p:nvPicPr>
            <p:cNvPr id="73" name="Graphic 72" descr="Thumbs Down with solid fill">
              <a:extLst>
                <a:ext uri="{FF2B5EF4-FFF2-40B4-BE49-F238E27FC236}">
                  <a16:creationId xmlns:a16="http://schemas.microsoft.com/office/drawing/2014/main" id="{75AA1E1D-9964-4B0F-A339-5203443B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31808" y="5681968"/>
              <a:ext cx="742950" cy="70534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D3F4893-6C62-43D5-A6B2-39536F540F1C}"/>
              </a:ext>
            </a:extLst>
          </p:cNvPr>
          <p:cNvGrpSpPr/>
          <p:nvPr/>
        </p:nvGrpSpPr>
        <p:grpSpPr>
          <a:xfrm>
            <a:off x="9939338" y="1075833"/>
            <a:ext cx="2066925" cy="4697952"/>
            <a:chOff x="9939338" y="1075833"/>
            <a:chExt cx="2066925" cy="4697952"/>
          </a:xfrm>
        </p:grpSpPr>
        <p:pic>
          <p:nvPicPr>
            <p:cNvPr id="84" name="Graphic 83" descr="Clock with solid fill">
              <a:extLst>
                <a:ext uri="{FF2B5EF4-FFF2-40B4-BE49-F238E27FC236}">
                  <a16:creationId xmlns:a16="http://schemas.microsoft.com/office/drawing/2014/main" id="{317B78C8-778B-49DF-9FDB-3F8075988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15601" y="1675745"/>
              <a:ext cx="914400" cy="91440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1DC6E1A-4831-4552-A679-172F793ED6E0}"/>
                </a:ext>
              </a:extLst>
            </p:cNvPr>
            <p:cNvSpPr txBox="1"/>
            <p:nvPr/>
          </p:nvSpPr>
          <p:spPr>
            <a:xfrm>
              <a:off x="9939338" y="1075833"/>
              <a:ext cx="20669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Increase Compute Speed &gt; 100 fold</a:t>
              </a:r>
            </a:p>
          </p:txBody>
        </p:sp>
        <p:pic>
          <p:nvPicPr>
            <p:cNvPr id="87" name="Graphic 86" descr="Programmer male with solid fill">
              <a:extLst>
                <a:ext uri="{FF2B5EF4-FFF2-40B4-BE49-F238E27FC236}">
                  <a16:creationId xmlns:a16="http://schemas.microsoft.com/office/drawing/2014/main" id="{D0A362C4-F3C2-4570-BA54-6FD57817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15601" y="4859385"/>
              <a:ext cx="914400" cy="91440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036EDC-377E-491B-BB7C-7DF602A1F106}"/>
                </a:ext>
              </a:extLst>
            </p:cNvPr>
            <p:cNvSpPr txBox="1"/>
            <p:nvPr/>
          </p:nvSpPr>
          <p:spPr>
            <a:xfrm>
              <a:off x="9939338" y="3979733"/>
              <a:ext cx="20669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Simplified Programmer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0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7EAE243-64B3-43A9-9BA3-585A27F0D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2" y="45095"/>
            <a:ext cx="10676351" cy="58335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1A896D7-B18F-492E-A160-E153240FD154}"/>
              </a:ext>
            </a:extLst>
          </p:cNvPr>
          <p:cNvGrpSpPr/>
          <p:nvPr/>
        </p:nvGrpSpPr>
        <p:grpSpPr>
          <a:xfrm>
            <a:off x="6129533" y="5336004"/>
            <a:ext cx="5995792" cy="1213277"/>
            <a:chOff x="100208" y="5661764"/>
            <a:chExt cx="5995792" cy="12132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46E3E5-485E-494B-83B6-8CCFB6C7BC52}"/>
                </a:ext>
              </a:extLst>
            </p:cNvPr>
            <p:cNvSpPr/>
            <p:nvPr/>
          </p:nvSpPr>
          <p:spPr>
            <a:xfrm>
              <a:off x="100208" y="5661764"/>
              <a:ext cx="5995792" cy="11135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ED00D6-CC3E-42B6-899F-7A7A278FE065}"/>
                </a:ext>
              </a:extLst>
            </p:cNvPr>
            <p:cNvSpPr txBox="1"/>
            <p:nvPr/>
          </p:nvSpPr>
          <p:spPr>
            <a:xfrm>
              <a:off x="133619" y="5674712"/>
              <a:ext cx="54822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</a:t>
              </a:r>
              <a:r>
                <a:rPr lang="en-US" sz="2400" baseline="-25000" dirty="0"/>
                <a:t>0</a:t>
              </a:r>
              <a:r>
                <a:rPr lang="en-US" sz="2400" dirty="0"/>
                <a:t>(k lesions hits gene) = Convolution of     </a:t>
              </a:r>
            </a:p>
            <a:p>
              <a:r>
                <a:rPr lang="en-US" sz="2400" dirty="0"/>
                <a:t>                                               non-identical </a:t>
              </a:r>
            </a:p>
            <a:p>
              <a:r>
                <a:rPr lang="en-US" sz="2400" dirty="0"/>
                <a:t>                                               Bernoulli RVs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4D3042-6AAC-4BDA-900D-D62B06AE6544}"/>
              </a:ext>
            </a:extLst>
          </p:cNvPr>
          <p:cNvGrpSpPr/>
          <p:nvPr/>
        </p:nvGrpSpPr>
        <p:grpSpPr>
          <a:xfrm>
            <a:off x="83514" y="5333917"/>
            <a:ext cx="6029183" cy="1161258"/>
            <a:chOff x="100208" y="5661764"/>
            <a:chExt cx="6029183" cy="11612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CAEE1F-5935-4FCC-AFF9-159086F68817}"/>
                </a:ext>
              </a:extLst>
            </p:cNvPr>
            <p:cNvSpPr/>
            <p:nvPr/>
          </p:nvSpPr>
          <p:spPr>
            <a:xfrm>
              <a:off x="100208" y="5661764"/>
              <a:ext cx="5995792" cy="11135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D7BEE-20B0-42DA-9755-985C68A9D95E}"/>
                </a:ext>
              </a:extLst>
            </p:cNvPr>
            <p:cNvGrpSpPr/>
            <p:nvPr/>
          </p:nvGrpSpPr>
          <p:grpSpPr>
            <a:xfrm>
              <a:off x="100208" y="5848940"/>
              <a:ext cx="6029183" cy="974082"/>
              <a:chOff x="138268" y="5335374"/>
              <a:chExt cx="4502566" cy="9740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C272EF-10E9-4E6D-922E-1DB58F3A91B2}"/>
                  </a:ext>
                </a:extLst>
              </p:cNvPr>
              <p:cNvSpPr txBox="1"/>
              <p:nvPr/>
            </p:nvSpPr>
            <p:spPr>
              <a:xfrm>
                <a:off x="138268" y="5478459"/>
                <a:ext cx="25803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(lesion hits gene) =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2AF740-052A-4055-9A54-B12AABAE5C63}"/>
                  </a:ext>
                </a:extLst>
              </p:cNvPr>
              <p:cNvSpPr txBox="1"/>
              <p:nvPr/>
            </p:nvSpPr>
            <p:spPr>
              <a:xfrm>
                <a:off x="2202755" y="5335374"/>
                <a:ext cx="24380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/>
                  <a:t>gene size + lesion size - 1</a:t>
                </a:r>
              </a:p>
              <a:p>
                <a:pPr algn="ctr"/>
                <a:r>
                  <a:rPr lang="en-US" sz="2400" dirty="0"/>
                  <a:t>chromosome size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01A0A14-E76E-44EF-BEE1-E4D95DE0E7CB}"/>
              </a:ext>
            </a:extLst>
          </p:cNvPr>
          <p:cNvSpPr/>
          <p:nvPr/>
        </p:nvSpPr>
        <p:spPr>
          <a:xfrm>
            <a:off x="6229619" y="251670"/>
            <a:ext cx="4910961" cy="4984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6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4102844-C196-4766-B5BC-E51AF49B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922" y="-25052"/>
            <a:ext cx="11654422" cy="6992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D5301-B584-4B66-91AB-949F1108D59A}"/>
              </a:ext>
            </a:extLst>
          </p:cNvPr>
          <p:cNvSpPr txBox="1"/>
          <p:nvPr/>
        </p:nvSpPr>
        <p:spPr>
          <a:xfrm>
            <a:off x="293841" y="350729"/>
            <a:ext cx="5142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</a:t>
            </a:r>
            <a:r>
              <a:rPr lang="en-US" sz="2800" baseline="-25000" dirty="0"/>
              <a:t>0</a:t>
            </a:r>
            <a:r>
              <a:rPr lang="en-US" sz="2800" dirty="0"/>
              <a:t>(hit) for each of 3 lesions </a:t>
            </a:r>
          </a:p>
          <a:p>
            <a:pPr algn="ctr"/>
            <a:r>
              <a:rPr lang="en-US" sz="2800" dirty="0"/>
              <a:t>0.75          0.50               0.20</a:t>
            </a:r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B1326-F714-4B35-9C27-3E6E3F10F2FE}"/>
              </a:ext>
            </a:extLst>
          </p:cNvPr>
          <p:cNvSpPr txBox="1"/>
          <p:nvPr/>
        </p:nvSpPr>
        <p:spPr>
          <a:xfrm>
            <a:off x="9056318" y="1644134"/>
            <a:ext cx="273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</a:t>
            </a:r>
            <a:r>
              <a:rPr lang="en-US" sz="2400" baseline="-25000" dirty="0"/>
              <a:t>0</a:t>
            </a:r>
            <a:r>
              <a:rPr lang="en-US" sz="2400" dirty="0"/>
              <a:t>(≥ 3 hits) = 0.075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3ACFD-1645-4D74-93D4-EDFFE1C88CC8}"/>
              </a:ext>
            </a:extLst>
          </p:cNvPr>
          <p:cNvSpPr txBox="1"/>
          <p:nvPr/>
        </p:nvSpPr>
        <p:spPr>
          <a:xfrm>
            <a:off x="9056318" y="2659053"/>
            <a:ext cx="273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</a:t>
            </a:r>
            <a:r>
              <a:rPr lang="en-US" sz="2400" baseline="-25000" dirty="0"/>
              <a:t>0</a:t>
            </a:r>
            <a:r>
              <a:rPr lang="en-US" sz="2400" dirty="0"/>
              <a:t>(≥ 2 hits) = 0.475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9FCDA2-BB7B-4450-A8D4-A566E33F0B49}"/>
              </a:ext>
            </a:extLst>
          </p:cNvPr>
          <p:cNvSpPr txBox="1"/>
          <p:nvPr/>
        </p:nvSpPr>
        <p:spPr>
          <a:xfrm>
            <a:off x="9056318" y="3644950"/>
            <a:ext cx="273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</a:t>
            </a:r>
            <a:r>
              <a:rPr lang="en-US" sz="2400" baseline="-25000" dirty="0"/>
              <a:t>0</a:t>
            </a:r>
            <a:r>
              <a:rPr lang="en-US" sz="2400" dirty="0"/>
              <a:t>(≥ 1 hits) = 0.900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C9CFB9-6B85-4B2D-B0F4-3D8FAF9FA50B}"/>
              </a:ext>
            </a:extLst>
          </p:cNvPr>
          <p:cNvSpPr txBox="1"/>
          <p:nvPr/>
        </p:nvSpPr>
        <p:spPr>
          <a:xfrm>
            <a:off x="9056318" y="4630847"/>
            <a:ext cx="273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</a:t>
            </a:r>
            <a:r>
              <a:rPr lang="en-US" sz="2400" baseline="-25000" dirty="0"/>
              <a:t>0</a:t>
            </a:r>
            <a:r>
              <a:rPr lang="en-US" sz="2400" dirty="0"/>
              <a:t>(≥ 0 hits) = 1.000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978ED-3617-4864-A5BA-922C39074D23}"/>
              </a:ext>
            </a:extLst>
          </p:cNvPr>
          <p:cNvSpPr txBox="1"/>
          <p:nvPr/>
        </p:nvSpPr>
        <p:spPr>
          <a:xfrm>
            <a:off x="9042225" y="624875"/>
            <a:ext cx="241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P-values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54E94EC-7DE4-4820-A8DF-C3B9A9CBE3ED}"/>
              </a:ext>
            </a:extLst>
          </p:cNvPr>
          <p:cNvGrpSpPr/>
          <p:nvPr/>
        </p:nvGrpSpPr>
        <p:grpSpPr>
          <a:xfrm>
            <a:off x="1209675" y="1266825"/>
            <a:ext cx="1162050" cy="3947041"/>
            <a:chOff x="1209675" y="1266825"/>
            <a:chExt cx="1162050" cy="39470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2E03F5B-63DB-479C-B60A-80A47F9FCE26}"/>
                </a:ext>
              </a:extLst>
            </p:cNvPr>
            <p:cNvCxnSpPr>
              <a:cxnSpLocks/>
            </p:cNvCxnSpPr>
            <p:nvPr/>
          </p:nvCxnSpPr>
          <p:spPr>
            <a:xfrm>
              <a:off x="1209675" y="1266825"/>
              <a:ext cx="981075" cy="39470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1514CF8-130D-4933-9CA0-2CDF87F2786C}"/>
                </a:ext>
              </a:extLst>
            </p:cNvPr>
            <p:cNvCxnSpPr>
              <a:cxnSpLocks/>
            </p:cNvCxnSpPr>
            <p:nvPr/>
          </p:nvCxnSpPr>
          <p:spPr>
            <a:xfrm>
              <a:off x="1228725" y="1276350"/>
              <a:ext cx="1143000" cy="2943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44D088-5AAB-4B64-AAAA-CD96A9FE0FB3}"/>
              </a:ext>
            </a:extLst>
          </p:cNvPr>
          <p:cNvCxnSpPr>
            <a:cxnSpLocks/>
          </p:cNvCxnSpPr>
          <p:nvPr/>
        </p:nvCxnSpPr>
        <p:spPr>
          <a:xfrm>
            <a:off x="2962275" y="1200150"/>
            <a:ext cx="1563861" cy="2781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A23870-6996-464A-ABA1-7CC14D2BC5A4}"/>
              </a:ext>
            </a:extLst>
          </p:cNvPr>
          <p:cNvCxnSpPr>
            <a:cxnSpLocks/>
          </p:cNvCxnSpPr>
          <p:nvPr/>
        </p:nvCxnSpPr>
        <p:spPr>
          <a:xfrm>
            <a:off x="2981325" y="1209675"/>
            <a:ext cx="1634712" cy="2093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D1063C-6A02-43E1-9EA0-FFA093879A02}"/>
              </a:ext>
            </a:extLst>
          </p:cNvPr>
          <p:cNvCxnSpPr>
            <a:cxnSpLocks/>
          </p:cNvCxnSpPr>
          <p:nvPr/>
        </p:nvCxnSpPr>
        <p:spPr>
          <a:xfrm>
            <a:off x="2714625" y="1266825"/>
            <a:ext cx="1752600" cy="3947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60A1E4-2C77-4A3E-BC83-4BABFC90BEBE}"/>
              </a:ext>
            </a:extLst>
          </p:cNvPr>
          <p:cNvCxnSpPr>
            <a:cxnSpLocks/>
          </p:cNvCxnSpPr>
          <p:nvPr/>
        </p:nvCxnSpPr>
        <p:spPr>
          <a:xfrm>
            <a:off x="2714625" y="1238250"/>
            <a:ext cx="1920462" cy="33925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7F6E63D-2361-4449-A3D6-58077545824B}"/>
              </a:ext>
            </a:extLst>
          </p:cNvPr>
          <p:cNvCxnSpPr>
            <a:cxnSpLocks/>
          </p:cNvCxnSpPr>
          <p:nvPr/>
        </p:nvCxnSpPr>
        <p:spPr>
          <a:xfrm>
            <a:off x="4840134" y="1166903"/>
            <a:ext cx="1884485" cy="2939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7052A0-2927-4228-A306-5F84D613604A}"/>
              </a:ext>
            </a:extLst>
          </p:cNvPr>
          <p:cNvCxnSpPr>
            <a:cxnSpLocks/>
          </p:cNvCxnSpPr>
          <p:nvPr/>
        </p:nvCxnSpPr>
        <p:spPr>
          <a:xfrm>
            <a:off x="4859184" y="1176428"/>
            <a:ext cx="1858809" cy="2338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54EB4D-8829-4A65-974F-188206207B3A}"/>
              </a:ext>
            </a:extLst>
          </p:cNvPr>
          <p:cNvCxnSpPr>
            <a:cxnSpLocks/>
          </p:cNvCxnSpPr>
          <p:nvPr/>
        </p:nvCxnSpPr>
        <p:spPr>
          <a:xfrm>
            <a:off x="4592484" y="1233578"/>
            <a:ext cx="2125509" cy="3980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AE9123-2CE5-4247-96A4-80DD4FB7AB6F}"/>
              </a:ext>
            </a:extLst>
          </p:cNvPr>
          <p:cNvCxnSpPr>
            <a:cxnSpLocks/>
          </p:cNvCxnSpPr>
          <p:nvPr/>
        </p:nvCxnSpPr>
        <p:spPr>
          <a:xfrm>
            <a:off x="4592484" y="1205003"/>
            <a:ext cx="2163222" cy="3559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4FDFCF-AB4C-4A94-ABA6-E770A2EFC755}"/>
              </a:ext>
            </a:extLst>
          </p:cNvPr>
          <p:cNvCxnSpPr>
            <a:cxnSpLocks/>
          </p:cNvCxnSpPr>
          <p:nvPr/>
        </p:nvCxnSpPr>
        <p:spPr>
          <a:xfrm>
            <a:off x="4859184" y="1200150"/>
            <a:ext cx="1915572" cy="1838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8D78196-EA41-43B0-B130-7961375289BF}"/>
              </a:ext>
            </a:extLst>
          </p:cNvPr>
          <p:cNvCxnSpPr>
            <a:cxnSpLocks/>
          </p:cNvCxnSpPr>
          <p:nvPr/>
        </p:nvCxnSpPr>
        <p:spPr>
          <a:xfrm>
            <a:off x="4859184" y="1223872"/>
            <a:ext cx="1908653" cy="13661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2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/>
      <p:bldP spid="19" grpId="0"/>
      <p:bldP spid="20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CEC04648-171C-4F03-8C03-2A7DA4A41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59" y="1316957"/>
            <a:ext cx="4673650" cy="2804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EACA3-33BD-4E13-A3B3-4ECDA92B7BEA}"/>
              </a:ext>
            </a:extLst>
          </p:cNvPr>
          <p:cNvSpPr txBox="1"/>
          <p:nvPr/>
        </p:nvSpPr>
        <p:spPr>
          <a:xfrm>
            <a:off x="3022142" y="201331"/>
            <a:ext cx="512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The Delta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56BEC-3C93-46D3-AA68-6F0012E7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100" y="1340027"/>
            <a:ext cx="2404397" cy="4955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EE852-B80E-42B7-8721-BE110BEA6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007" y="3892492"/>
            <a:ext cx="4271282" cy="24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0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1A896D7-B18F-492E-A160-E153240FD154}"/>
              </a:ext>
            </a:extLst>
          </p:cNvPr>
          <p:cNvGrpSpPr/>
          <p:nvPr/>
        </p:nvGrpSpPr>
        <p:grpSpPr>
          <a:xfrm>
            <a:off x="6108526" y="105756"/>
            <a:ext cx="5995792" cy="1213277"/>
            <a:chOff x="100208" y="5661764"/>
            <a:chExt cx="5995792" cy="12132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46E3E5-485E-494B-83B6-8CCFB6C7BC52}"/>
                </a:ext>
              </a:extLst>
            </p:cNvPr>
            <p:cNvSpPr/>
            <p:nvPr/>
          </p:nvSpPr>
          <p:spPr>
            <a:xfrm>
              <a:off x="100208" y="5661764"/>
              <a:ext cx="5995792" cy="11135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ED00D6-CC3E-42B6-899F-7A7A278FE065}"/>
                </a:ext>
              </a:extLst>
            </p:cNvPr>
            <p:cNvSpPr txBox="1"/>
            <p:nvPr/>
          </p:nvSpPr>
          <p:spPr>
            <a:xfrm>
              <a:off x="133619" y="5674712"/>
              <a:ext cx="54822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</a:t>
              </a:r>
              <a:r>
                <a:rPr lang="en-US" sz="2400" baseline="-25000" dirty="0"/>
                <a:t>0</a:t>
              </a:r>
              <a:r>
                <a:rPr lang="en-US" sz="2400" dirty="0"/>
                <a:t>(k lesions hits gene) = Convolution of     </a:t>
              </a:r>
            </a:p>
            <a:p>
              <a:r>
                <a:rPr lang="en-US" sz="2400" dirty="0"/>
                <a:t>                                               non-identical </a:t>
              </a:r>
            </a:p>
            <a:p>
              <a:r>
                <a:rPr lang="en-US" sz="2400" dirty="0"/>
                <a:t>                                               Bernoulli RVs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4D3042-6AAC-4BDA-900D-D62B06AE6544}"/>
              </a:ext>
            </a:extLst>
          </p:cNvPr>
          <p:cNvGrpSpPr/>
          <p:nvPr/>
        </p:nvGrpSpPr>
        <p:grpSpPr>
          <a:xfrm>
            <a:off x="70988" y="103669"/>
            <a:ext cx="5995792" cy="1156673"/>
            <a:chOff x="100208" y="5661764"/>
            <a:chExt cx="5995792" cy="115667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CAEE1F-5935-4FCC-AFF9-159086F68817}"/>
                </a:ext>
              </a:extLst>
            </p:cNvPr>
            <p:cNvSpPr/>
            <p:nvPr/>
          </p:nvSpPr>
          <p:spPr>
            <a:xfrm>
              <a:off x="100208" y="5661764"/>
              <a:ext cx="5995792" cy="11135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D7BEE-20B0-42DA-9755-985C68A9D95E}"/>
                </a:ext>
              </a:extLst>
            </p:cNvPr>
            <p:cNvGrpSpPr/>
            <p:nvPr/>
          </p:nvGrpSpPr>
          <p:grpSpPr>
            <a:xfrm>
              <a:off x="250521" y="5848940"/>
              <a:ext cx="5749439" cy="969497"/>
              <a:chOff x="250521" y="5335374"/>
              <a:chExt cx="4293655" cy="9694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C272EF-10E9-4E6D-922E-1DB58F3A91B2}"/>
                  </a:ext>
                </a:extLst>
              </p:cNvPr>
              <p:cNvSpPr txBox="1"/>
              <p:nvPr/>
            </p:nvSpPr>
            <p:spPr>
              <a:xfrm>
                <a:off x="250521" y="5473874"/>
                <a:ext cx="25803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(lesion hits gene) =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2AF740-052A-4055-9A54-B12AABAE5C63}"/>
                  </a:ext>
                </a:extLst>
              </p:cNvPr>
              <p:cNvSpPr txBox="1"/>
              <p:nvPr/>
            </p:nvSpPr>
            <p:spPr>
              <a:xfrm>
                <a:off x="2266526" y="5335374"/>
                <a:ext cx="2277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/>
                  <a:t>gene size + lesion size</a:t>
                </a:r>
              </a:p>
              <a:p>
                <a:pPr algn="ctr"/>
                <a:r>
                  <a:rPr lang="en-US" sz="2400" dirty="0"/>
                  <a:t>chromosome size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CC630F-81F6-4F85-AA87-70D9829CEEF3}"/>
              </a:ext>
            </a:extLst>
          </p:cNvPr>
          <p:cNvSpPr txBox="1"/>
          <p:nvPr/>
        </p:nvSpPr>
        <p:spPr>
          <a:xfrm>
            <a:off x="221301" y="1427968"/>
            <a:ext cx="57494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Null Model Assumptions</a:t>
            </a:r>
          </a:p>
          <a:p>
            <a:endParaRPr lang="en-US" dirty="0"/>
          </a:p>
          <a:p>
            <a:r>
              <a:rPr lang="en-US" dirty="0"/>
              <a:t>The lesion is uniformly likely to be observed anywhere on the chromosome.</a:t>
            </a:r>
          </a:p>
          <a:p>
            <a:endParaRPr lang="en-US" dirty="0"/>
          </a:p>
          <a:p>
            <a:r>
              <a:rPr lang="en-US" dirty="0"/>
              <a:t>The lesion size is fixed but its location is random.</a:t>
            </a:r>
          </a:p>
          <a:p>
            <a:endParaRPr lang="en-US" dirty="0"/>
          </a:p>
          <a:p>
            <a:r>
              <a:rPr lang="en-US" b="1" u="sng" dirty="0"/>
              <a:t>Implication</a:t>
            </a:r>
          </a:p>
          <a:p>
            <a:endParaRPr lang="en-US" dirty="0"/>
          </a:p>
          <a:p>
            <a:r>
              <a:rPr lang="en-US" dirty="0"/>
              <a:t>Exome sequencing and other targeted sequencing methods violate the assumption because the lesion can only be observed in regions queried by the platform.  P-values will exaggerate statistical significance.</a:t>
            </a:r>
          </a:p>
          <a:p>
            <a:endParaRPr lang="en-US" dirty="0"/>
          </a:p>
          <a:p>
            <a:r>
              <a:rPr lang="en-US" b="1" u="sng" dirty="0"/>
              <a:t>Resolution</a:t>
            </a:r>
          </a:p>
          <a:p>
            <a:endParaRPr lang="en-US" dirty="0"/>
          </a:p>
          <a:p>
            <a:r>
              <a:rPr lang="en-US" dirty="0"/>
              <a:t>Map the lesion loci, gene loci, and chromosome size to a new coordinate system that includes only regions covered by the sequencing platform.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7912F-DB20-4715-B0B1-8B345B0F3FD2}"/>
              </a:ext>
            </a:extLst>
          </p:cNvPr>
          <p:cNvSpPr txBox="1"/>
          <p:nvPr/>
        </p:nvSpPr>
        <p:spPr>
          <a:xfrm>
            <a:off x="6210817" y="1417530"/>
            <a:ext cx="57494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Null Model Assumptions</a:t>
            </a:r>
          </a:p>
          <a:p>
            <a:endParaRPr lang="en-US" dirty="0"/>
          </a:p>
          <a:p>
            <a:r>
              <a:rPr lang="en-US" dirty="0"/>
              <a:t>Under the null, each lesion has its own probability of hitting the gene.</a:t>
            </a:r>
          </a:p>
          <a:p>
            <a:endParaRPr lang="en-US" dirty="0"/>
          </a:p>
          <a:p>
            <a:r>
              <a:rPr lang="en-US" dirty="0"/>
              <a:t>Lesions are stochastically independent of one another.</a:t>
            </a:r>
          </a:p>
          <a:p>
            <a:endParaRPr lang="en-US" dirty="0"/>
          </a:p>
          <a:p>
            <a:r>
              <a:rPr lang="en-US" b="1" u="sng" dirty="0"/>
              <a:t>Implication</a:t>
            </a:r>
          </a:p>
          <a:p>
            <a:endParaRPr lang="en-US" dirty="0"/>
          </a:p>
          <a:p>
            <a:r>
              <a:rPr lang="en-US" dirty="0"/>
              <a:t>Relapse tumors often retain many lesions of the diagnostic tumor.  Clearly, these retained lesions are not stochastically independent of those in the diagnostic tumor.  P-values will exaggerate statistical significance.</a:t>
            </a:r>
          </a:p>
          <a:p>
            <a:endParaRPr lang="en-US" dirty="0"/>
          </a:p>
          <a:p>
            <a:r>
              <a:rPr lang="en-US" b="1" u="sng" dirty="0"/>
              <a:t>Resolution</a:t>
            </a:r>
          </a:p>
          <a:p>
            <a:endParaRPr lang="en-US" dirty="0"/>
          </a:p>
          <a:p>
            <a:r>
              <a:rPr lang="en-US" dirty="0"/>
              <a:t>Include each subject only once in an analysis.  Perform separate analyses for diagnostic and relapse samples.</a:t>
            </a:r>
          </a:p>
        </p:txBody>
      </p:sp>
    </p:spTree>
    <p:extLst>
      <p:ext uri="{BB962C8B-B14F-4D97-AF65-F5344CB8AC3E}">
        <p14:creationId xmlns:p14="http://schemas.microsoft.com/office/powerpoint/2010/main" val="42644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385A-9DDA-47D9-BDA1-49258C22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Genome-Wide GRIN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02218-4C45-41D5-850A-911113C75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7131"/>
          </a:xfrm>
        </p:spPr>
        <p:txBody>
          <a:bodyPr/>
          <a:lstStyle/>
          <a:p>
            <a:r>
              <a:rPr lang="en-US" dirty="0"/>
              <a:t>Perform this statistical test for each gene and each type of lesion.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each type of lesion compute Pounds-Cheng (2006) q-values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FF823-6931-4979-A30E-98ECBE187B95}"/>
              </a:ext>
            </a:extLst>
          </p:cNvPr>
          <p:cNvSpPr txBox="1"/>
          <p:nvPr/>
        </p:nvSpPr>
        <p:spPr>
          <a:xfrm>
            <a:off x="1766168" y="3629699"/>
            <a:ext cx="8267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  <a:r>
              <a:rPr lang="en-US" sz="4000" baseline="-25000" dirty="0"/>
              <a:t>PC06</a:t>
            </a:r>
            <a:r>
              <a:rPr lang="en-US" sz="4000" dirty="0"/>
              <a:t> = min(1,2 mean(all p))   p</a:t>
            </a:r>
            <a:r>
              <a:rPr lang="en-US" sz="4000" baseline="-25000" dirty="0"/>
              <a:t>BH95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91FF8C9-D4B8-4F8C-9B77-2AEDB00950BF}"/>
              </a:ext>
            </a:extLst>
          </p:cNvPr>
          <p:cNvSpPr/>
          <p:nvPr/>
        </p:nvSpPr>
        <p:spPr>
          <a:xfrm rot="5400000">
            <a:off x="5054168" y="2543595"/>
            <a:ext cx="707886" cy="416490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859B3-F14E-4236-8C0F-68104CFCEB5F}"/>
              </a:ext>
            </a:extLst>
          </p:cNvPr>
          <p:cNvSpPr txBox="1"/>
          <p:nvPr/>
        </p:nvSpPr>
        <p:spPr>
          <a:xfrm>
            <a:off x="3271379" y="5024727"/>
            <a:ext cx="4164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Estimates the proportion of tests with a true null hypothesis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E(</a:t>
            </a:r>
            <a:r>
              <a:rPr lang="en-US" sz="2400" dirty="0" err="1"/>
              <a:t>p|null</a:t>
            </a:r>
            <a:r>
              <a:rPr lang="en-US" sz="2400" dirty="0"/>
              <a:t>) ≥ 1/2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461D2C9-72BE-41FB-A91E-C8D5AB4C5138}"/>
              </a:ext>
            </a:extLst>
          </p:cNvPr>
          <p:cNvSpPr/>
          <p:nvPr/>
        </p:nvSpPr>
        <p:spPr>
          <a:xfrm rot="5400000">
            <a:off x="7998829" y="4138294"/>
            <a:ext cx="707886" cy="1106467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8B852-14B6-433D-A464-38867A259E4B}"/>
              </a:ext>
            </a:extLst>
          </p:cNvPr>
          <p:cNvSpPr txBox="1"/>
          <p:nvPr/>
        </p:nvSpPr>
        <p:spPr>
          <a:xfrm>
            <a:off x="7678454" y="5045471"/>
            <a:ext cx="416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FDR adjusted p-value of </a:t>
            </a:r>
            <a:r>
              <a:rPr lang="en-US" sz="2400" dirty="0" err="1"/>
              <a:t>Benjamini</a:t>
            </a:r>
            <a:r>
              <a:rPr lang="en-US" sz="2400" dirty="0"/>
              <a:t> &amp; Hochberg (1995)</a:t>
            </a:r>
          </a:p>
        </p:txBody>
      </p:sp>
    </p:spTree>
    <p:extLst>
      <p:ext uri="{BB962C8B-B14F-4D97-AF65-F5344CB8AC3E}">
        <p14:creationId xmlns:p14="http://schemas.microsoft.com/office/powerpoint/2010/main" val="247658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842</Words>
  <Application>Microsoft Office PowerPoint</Application>
  <PresentationFormat>Widescreen</PresentationFormat>
  <Paragraphs>140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Genomic Random Interval version 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Genome-Wide GRIN</vt:lpstr>
      <vt:lpstr>PowerPoint Presentation</vt:lpstr>
      <vt:lpstr>PowerPoint Presentation</vt:lpstr>
      <vt:lpstr>Constellation Test</vt:lpstr>
      <vt:lpstr>PowerPoint Presentation</vt:lpstr>
      <vt:lpstr>Constellation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Associate Lesions with Expression (ALEX)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Pounds, Stanley</dc:creator>
  <cp:lastModifiedBy>Pounds, Stanley</cp:lastModifiedBy>
  <cp:revision>7</cp:revision>
  <dcterms:created xsi:type="dcterms:W3CDTF">2022-09-29T21:03:55Z</dcterms:created>
  <dcterms:modified xsi:type="dcterms:W3CDTF">2022-10-05T18:11:56Z</dcterms:modified>
</cp:coreProperties>
</file>